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0"/>
  </p:notesMasterIdLst>
  <p:sldIdLst>
    <p:sldId id="256" r:id="rId2"/>
    <p:sldId id="293" r:id="rId3"/>
    <p:sldId id="258" r:id="rId4"/>
    <p:sldId id="259" r:id="rId5"/>
    <p:sldId id="260" r:id="rId6"/>
    <p:sldId id="294" r:id="rId7"/>
    <p:sldId id="295" r:id="rId8"/>
    <p:sldId id="300" r:id="rId9"/>
    <p:sldId id="301" r:id="rId10"/>
    <p:sldId id="296" r:id="rId11"/>
    <p:sldId id="297" r:id="rId12"/>
    <p:sldId id="298" r:id="rId13"/>
    <p:sldId id="302" r:id="rId14"/>
    <p:sldId id="299" r:id="rId15"/>
    <p:sldId id="303" r:id="rId16"/>
    <p:sldId id="304" r:id="rId17"/>
    <p:sldId id="308" r:id="rId18"/>
    <p:sldId id="306" r:id="rId19"/>
    <p:sldId id="312" r:id="rId20"/>
    <p:sldId id="313" r:id="rId21"/>
    <p:sldId id="307" r:id="rId22"/>
    <p:sldId id="310" r:id="rId23"/>
    <p:sldId id="311" r:id="rId24"/>
    <p:sldId id="261" r:id="rId25"/>
    <p:sldId id="262" r:id="rId26"/>
    <p:sldId id="263" r:id="rId27"/>
    <p:sldId id="314" r:id="rId28"/>
    <p:sldId id="318" r:id="rId29"/>
    <p:sldId id="320" r:id="rId30"/>
    <p:sldId id="321" r:id="rId31"/>
    <p:sldId id="322" r:id="rId32"/>
    <p:sldId id="264" r:id="rId33"/>
    <p:sldId id="265" r:id="rId34"/>
    <p:sldId id="323" r:id="rId35"/>
    <p:sldId id="325" r:id="rId36"/>
    <p:sldId id="328" r:id="rId37"/>
    <p:sldId id="329" r:id="rId38"/>
    <p:sldId id="324" r:id="rId39"/>
    <p:sldId id="326" r:id="rId40"/>
    <p:sldId id="335" r:id="rId41"/>
    <p:sldId id="267" r:id="rId42"/>
    <p:sldId id="271" r:id="rId43"/>
    <p:sldId id="330" r:id="rId44"/>
    <p:sldId id="331" r:id="rId45"/>
    <p:sldId id="332" r:id="rId46"/>
    <p:sldId id="333" r:id="rId47"/>
    <p:sldId id="334" r:id="rId48"/>
    <p:sldId id="336" r:id="rId49"/>
  </p:sldIdLst>
  <p:sldSz cx="9144000" cy="5143500" type="screen16x9"/>
  <p:notesSz cx="6858000" cy="9144000"/>
  <p:embeddedFontLst>
    <p:embeddedFont>
      <p:font typeface="Golos Text Medium" panose="020B0604020202020204" charset="0"/>
      <p:regular r:id="rId51"/>
      <p:bold r:id="rId52"/>
    </p:embeddedFont>
    <p:embeddedFont>
      <p:font typeface="Bebas Neue" panose="020B0604020202020204" charset="0"/>
      <p:regular r:id="rId53"/>
    </p:embeddedFont>
    <p:embeddedFont>
      <p:font typeface="Golos Text" panose="020B0604020202020204" charset="0"/>
      <p:regular r:id="rId54"/>
      <p:bold r:id="rId55"/>
    </p:embeddedFont>
    <p:embeddedFont>
      <p:font typeface="Calibri" panose="020F05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223509-C252-4F29-B834-4702A88C0ED9}">
  <a:tblStyle styleId="{32223509-C252-4F29-B834-4702A88C0E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38" y="6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25912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368726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8157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933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76459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432692" y="714161"/>
            <a:ext cx="5424141" cy="18575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project</a:t>
            </a:r>
            <a:endParaRPr dirty="0">
              <a:solidFill>
                <a:schemeClr val="accent3"/>
              </a:solidFill>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dirty="0">
              <a:solidFill>
                <a:schemeClr val="accent4"/>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8089464" cy="463486"/>
          </a:xfrm>
        </p:spPr>
        <p:txBody>
          <a:bodyPr/>
          <a:lstStyle/>
          <a:p>
            <a:r>
              <a:rPr lang="en-US" sz="3200" dirty="0" smtClean="0"/>
              <a:t>Code of dimensions &amp; columns names :</a:t>
            </a:r>
            <a:endParaRPr lang="ar-EG" sz="3200" dirty="0"/>
          </a:p>
        </p:txBody>
      </p:sp>
      <p:pic>
        <p:nvPicPr>
          <p:cNvPr id="6" name="Picture 5"/>
          <p:cNvPicPr>
            <a:picLocks noChangeAspect="1"/>
          </p:cNvPicPr>
          <p:nvPr/>
        </p:nvPicPr>
        <p:blipFill>
          <a:blip r:embed="rId2"/>
          <a:stretch>
            <a:fillRect/>
          </a:stretch>
        </p:blipFill>
        <p:spPr>
          <a:xfrm>
            <a:off x="209409" y="3483032"/>
            <a:ext cx="8795023" cy="1169670"/>
          </a:xfrm>
          <a:prstGeom prst="rect">
            <a:avLst/>
          </a:prstGeom>
        </p:spPr>
      </p:pic>
      <p:pic>
        <p:nvPicPr>
          <p:cNvPr id="7" name="Picture 6"/>
          <p:cNvPicPr>
            <a:picLocks noChangeAspect="1"/>
          </p:cNvPicPr>
          <p:nvPr/>
        </p:nvPicPr>
        <p:blipFill>
          <a:blip r:embed="rId3"/>
          <a:stretch>
            <a:fillRect/>
          </a:stretch>
        </p:blipFill>
        <p:spPr>
          <a:xfrm>
            <a:off x="331329" y="1191834"/>
            <a:ext cx="4046199" cy="1281002"/>
          </a:xfrm>
          <a:prstGeom prst="rect">
            <a:avLst/>
          </a:prstGeom>
        </p:spPr>
      </p:pic>
      <p:sp>
        <p:nvSpPr>
          <p:cNvPr id="9" name="Rectangle 8"/>
          <p:cNvSpPr/>
          <p:nvPr/>
        </p:nvSpPr>
        <p:spPr>
          <a:xfrm>
            <a:off x="209409" y="2614643"/>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grpSp>
        <p:nvGrpSpPr>
          <p:cNvPr id="10" name="Google Shape;14460;p56"/>
          <p:cNvGrpSpPr/>
          <p:nvPr/>
        </p:nvGrpSpPr>
        <p:grpSpPr>
          <a:xfrm>
            <a:off x="6035040" y="1314210"/>
            <a:ext cx="1901150" cy="1158626"/>
            <a:chOff x="6988887" y="1538854"/>
            <a:chExt cx="499920" cy="300136"/>
          </a:xfrm>
        </p:grpSpPr>
        <p:sp>
          <p:nvSpPr>
            <p:cNvPr id="11" name="Google Shape;14461;p56"/>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62;p56"/>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63;p56"/>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464;p56"/>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4465;p56"/>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6;p56"/>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67;p56"/>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4468;p56"/>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4469;p56"/>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470;p56"/>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471;p56"/>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4472;p56"/>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4473;p56"/>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131008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858" y="316410"/>
            <a:ext cx="3905391" cy="973784"/>
          </a:xfrm>
        </p:spPr>
        <p:txBody>
          <a:bodyPr/>
          <a:lstStyle/>
          <a:p>
            <a:r>
              <a:rPr lang="en-US" sz="2800" dirty="0" smtClean="0"/>
              <a:t>Code of types &amp; describe the data:</a:t>
            </a:r>
            <a:endParaRPr lang="ar-EG" sz="2800" dirty="0"/>
          </a:p>
        </p:txBody>
      </p:sp>
      <p:sp>
        <p:nvSpPr>
          <p:cNvPr id="9" name="Rectangle 8"/>
          <p:cNvSpPr/>
          <p:nvPr/>
        </p:nvSpPr>
        <p:spPr>
          <a:xfrm>
            <a:off x="4690621" y="359096"/>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3" name="Picture 2"/>
          <p:cNvPicPr>
            <a:picLocks noChangeAspect="1"/>
          </p:cNvPicPr>
          <p:nvPr/>
        </p:nvPicPr>
        <p:blipFill rotWithShape="1">
          <a:blip r:embed="rId2"/>
          <a:srcRect r="67469"/>
          <a:stretch/>
        </p:blipFill>
        <p:spPr>
          <a:xfrm>
            <a:off x="343764" y="1393524"/>
            <a:ext cx="3886485" cy="3265196"/>
          </a:xfrm>
          <a:prstGeom prst="rect">
            <a:avLst/>
          </a:prstGeom>
        </p:spPr>
      </p:pic>
      <p:pic>
        <p:nvPicPr>
          <p:cNvPr id="4" name="Picture 3"/>
          <p:cNvPicPr>
            <a:picLocks noChangeAspect="1"/>
          </p:cNvPicPr>
          <p:nvPr/>
        </p:nvPicPr>
        <p:blipFill rotWithShape="1">
          <a:blip r:embed="rId3"/>
          <a:srcRect t="-410" r="27657"/>
          <a:stretch/>
        </p:blipFill>
        <p:spPr>
          <a:xfrm>
            <a:off x="4690621" y="1269256"/>
            <a:ext cx="4194299" cy="3513733"/>
          </a:xfrm>
          <a:prstGeom prst="rect">
            <a:avLst/>
          </a:prstGeom>
        </p:spPr>
      </p:pic>
    </p:spTree>
    <p:extLst>
      <p:ext uri="{BB962C8B-B14F-4D97-AF65-F5344CB8AC3E}">
        <p14:creationId xmlns:p14="http://schemas.microsoft.com/office/powerpoint/2010/main" val="4837607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0"/>
            <a:ext cx="3905391" cy="1138135"/>
          </a:xfrm>
        </p:spPr>
        <p:txBody>
          <a:bodyPr/>
          <a:lstStyle/>
          <a:p>
            <a:r>
              <a:rPr lang="en-US" sz="3200" dirty="0" smtClean="0"/>
              <a:t>Code of deleting the row or column:</a:t>
            </a:r>
            <a:endParaRPr lang="ar-EG" sz="3200" dirty="0"/>
          </a:p>
        </p:txBody>
      </p:sp>
      <p:sp>
        <p:nvSpPr>
          <p:cNvPr id="9" name="Rectangle 8"/>
          <p:cNvSpPr/>
          <p:nvPr/>
        </p:nvSpPr>
        <p:spPr>
          <a:xfrm>
            <a:off x="4770757" y="419741"/>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3" name="Picture 2"/>
          <p:cNvPicPr>
            <a:picLocks noChangeAspect="1"/>
          </p:cNvPicPr>
          <p:nvPr/>
        </p:nvPicPr>
        <p:blipFill>
          <a:blip r:embed="rId2"/>
          <a:stretch>
            <a:fillRect/>
          </a:stretch>
        </p:blipFill>
        <p:spPr>
          <a:xfrm>
            <a:off x="286666" y="2056624"/>
            <a:ext cx="4324954" cy="1638529"/>
          </a:xfrm>
          <a:prstGeom prst="rect">
            <a:avLst/>
          </a:prstGeom>
        </p:spPr>
      </p:pic>
      <p:pic>
        <p:nvPicPr>
          <p:cNvPr id="4" name="Picture 3"/>
          <p:cNvPicPr>
            <a:picLocks noChangeAspect="1"/>
          </p:cNvPicPr>
          <p:nvPr/>
        </p:nvPicPr>
        <p:blipFill>
          <a:blip r:embed="rId3"/>
          <a:stretch>
            <a:fillRect/>
          </a:stretch>
        </p:blipFill>
        <p:spPr>
          <a:xfrm>
            <a:off x="4770757" y="1187397"/>
            <a:ext cx="4102474" cy="3376984"/>
          </a:xfrm>
          <a:prstGeom prst="rect">
            <a:avLst/>
          </a:prstGeom>
        </p:spPr>
      </p:pic>
      <p:grpSp>
        <p:nvGrpSpPr>
          <p:cNvPr id="6" name="Google Shape;14460;p56"/>
          <p:cNvGrpSpPr/>
          <p:nvPr/>
        </p:nvGrpSpPr>
        <p:grpSpPr>
          <a:xfrm>
            <a:off x="3241476" y="4193901"/>
            <a:ext cx="1273390" cy="740960"/>
            <a:chOff x="6988887" y="1538854"/>
            <a:chExt cx="499920" cy="300136"/>
          </a:xfrm>
        </p:grpSpPr>
        <p:sp>
          <p:nvSpPr>
            <p:cNvPr id="7" name="Google Shape;14461;p56"/>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4462;p56"/>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4463;p56"/>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4464;p56"/>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465;p56"/>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466;p56"/>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467;p56"/>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4468;p56"/>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469;p56"/>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470;p56"/>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4471;p56"/>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4472;p56"/>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473;p56"/>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1084994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r>
              <a:rPr lang="en" dirty="0"/>
              <a:t>Data </a:t>
            </a:r>
            <a:r>
              <a:rPr lang="en-US" dirty="0"/>
              <a:t>Visualization</a:t>
            </a:r>
            <a:r>
              <a:rPr lang="en" dirty="0" smtClean="0"/>
              <a:t> </a:t>
            </a:r>
            <a:endParaRPr dirty="0"/>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02</a:t>
            </a:r>
            <a:endParaRPr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dirty="0">
              <a:solidFill>
                <a:schemeClr val="accent4"/>
              </a:solidFill>
            </a:endParaRPr>
          </a:p>
        </p:txBody>
      </p:sp>
    </p:spTree>
    <p:extLst>
      <p:ext uri="{BB962C8B-B14F-4D97-AF65-F5344CB8AC3E}">
        <p14:creationId xmlns:p14="http://schemas.microsoft.com/office/powerpoint/2010/main" val="2255835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500">
        <p15:prstTrans prst="curtains"/>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95449"/>
            <a:ext cx="3905391" cy="1073577"/>
          </a:xfrm>
        </p:spPr>
        <p:txBody>
          <a:bodyPr/>
          <a:lstStyle/>
          <a:p>
            <a:r>
              <a:rPr lang="en-US" sz="3200" dirty="0" smtClean="0"/>
              <a:t>Code:</a:t>
            </a:r>
            <a:br>
              <a:rPr lang="en-US" sz="3200" dirty="0" smtClean="0"/>
            </a:br>
            <a:r>
              <a:rPr lang="en-US" sz="3200" dirty="0" smtClean="0"/>
              <a:t>1- Pair plot</a:t>
            </a:r>
            <a:endParaRPr lang="ar-EG" sz="3200" dirty="0"/>
          </a:p>
        </p:txBody>
      </p:sp>
      <p:sp>
        <p:nvSpPr>
          <p:cNvPr id="9" name="Rectangle 8"/>
          <p:cNvSpPr/>
          <p:nvPr/>
        </p:nvSpPr>
        <p:spPr>
          <a:xfrm>
            <a:off x="2162103" y="3292823"/>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3" name="Picture 2"/>
          <p:cNvPicPr>
            <a:picLocks noChangeAspect="1"/>
          </p:cNvPicPr>
          <p:nvPr/>
        </p:nvPicPr>
        <p:blipFill>
          <a:blip r:embed="rId2"/>
          <a:stretch>
            <a:fillRect/>
          </a:stretch>
        </p:blipFill>
        <p:spPr>
          <a:xfrm>
            <a:off x="4343400" y="528911"/>
            <a:ext cx="4432301" cy="4450616"/>
          </a:xfrm>
          <a:prstGeom prst="rect">
            <a:avLst/>
          </a:prstGeom>
        </p:spPr>
      </p:pic>
      <p:pic>
        <p:nvPicPr>
          <p:cNvPr id="4" name="Picture 3"/>
          <p:cNvPicPr>
            <a:picLocks noChangeAspect="1"/>
          </p:cNvPicPr>
          <p:nvPr/>
        </p:nvPicPr>
        <p:blipFill>
          <a:blip r:embed="rId3"/>
          <a:stretch>
            <a:fillRect/>
          </a:stretch>
        </p:blipFill>
        <p:spPr>
          <a:xfrm>
            <a:off x="253348" y="1874318"/>
            <a:ext cx="3817511" cy="785553"/>
          </a:xfrm>
          <a:prstGeom prst="rect">
            <a:avLst/>
          </a:prstGeom>
        </p:spPr>
      </p:pic>
      <p:cxnSp>
        <p:nvCxnSpPr>
          <p:cNvPr id="6" name="Google Shape;203;p23"/>
          <p:cNvCxnSpPr/>
          <p:nvPr/>
        </p:nvCxnSpPr>
        <p:spPr>
          <a:xfrm>
            <a:off x="3428500" y="416784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181421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369" y="427360"/>
            <a:ext cx="2770011" cy="1104259"/>
          </a:xfrm>
        </p:spPr>
        <p:txBody>
          <a:bodyPr/>
          <a:lstStyle/>
          <a:p>
            <a:r>
              <a:rPr lang="en-US" sz="3200" dirty="0" smtClean="0"/>
              <a:t>Code:</a:t>
            </a:r>
            <a:br>
              <a:rPr lang="en-US" sz="3200" dirty="0" smtClean="0"/>
            </a:br>
            <a:r>
              <a:rPr lang="en-US" sz="3200" dirty="0" smtClean="0"/>
              <a:t>2- Histogram</a:t>
            </a:r>
            <a:endParaRPr lang="ar-EG" sz="3200" dirty="0"/>
          </a:p>
        </p:txBody>
      </p:sp>
      <p:sp>
        <p:nvSpPr>
          <p:cNvPr id="9" name="Rectangle 8"/>
          <p:cNvSpPr/>
          <p:nvPr/>
        </p:nvSpPr>
        <p:spPr>
          <a:xfrm>
            <a:off x="1120148" y="2995643"/>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cxnSp>
        <p:nvCxnSpPr>
          <p:cNvPr id="4" name="Google Shape;203;p23"/>
          <p:cNvCxnSpPr/>
          <p:nvPr/>
        </p:nvCxnSpPr>
        <p:spPr>
          <a:xfrm>
            <a:off x="2179707" y="379446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3" name="Picture 2"/>
          <p:cNvPicPr>
            <a:picLocks noChangeAspect="1"/>
          </p:cNvPicPr>
          <p:nvPr/>
        </p:nvPicPr>
        <p:blipFill>
          <a:blip r:embed="rId2"/>
          <a:stretch>
            <a:fillRect/>
          </a:stretch>
        </p:blipFill>
        <p:spPr>
          <a:xfrm>
            <a:off x="359210" y="1730421"/>
            <a:ext cx="2734510" cy="839083"/>
          </a:xfrm>
          <a:prstGeom prst="rect">
            <a:avLst/>
          </a:prstGeom>
        </p:spPr>
      </p:pic>
      <p:pic>
        <p:nvPicPr>
          <p:cNvPr id="5" name="Picture 4"/>
          <p:cNvPicPr>
            <a:picLocks noChangeAspect="1"/>
          </p:cNvPicPr>
          <p:nvPr/>
        </p:nvPicPr>
        <p:blipFill>
          <a:blip r:embed="rId3"/>
          <a:stretch>
            <a:fillRect/>
          </a:stretch>
        </p:blipFill>
        <p:spPr>
          <a:xfrm>
            <a:off x="3192780" y="601091"/>
            <a:ext cx="5865242" cy="4390009"/>
          </a:xfrm>
          <a:prstGeom prst="rect">
            <a:avLst/>
          </a:prstGeom>
        </p:spPr>
      </p:pic>
    </p:spTree>
    <p:extLst>
      <p:ext uri="{BB962C8B-B14F-4D97-AF65-F5344CB8AC3E}">
        <p14:creationId xmlns:p14="http://schemas.microsoft.com/office/powerpoint/2010/main" val="31677722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4601"/>
            <a:ext cx="3905391" cy="1058539"/>
          </a:xfrm>
        </p:spPr>
        <p:txBody>
          <a:bodyPr/>
          <a:lstStyle/>
          <a:p>
            <a:r>
              <a:rPr lang="en-US" sz="3200" dirty="0" smtClean="0"/>
              <a:t>Code:</a:t>
            </a:r>
            <a:br>
              <a:rPr lang="en-US" sz="3200" dirty="0" smtClean="0"/>
            </a:br>
            <a:r>
              <a:rPr lang="en-US" sz="3200" dirty="0" smtClean="0"/>
              <a:t>3- Heat map</a:t>
            </a:r>
            <a:endParaRPr lang="ar-EG" sz="3200" dirty="0"/>
          </a:p>
        </p:txBody>
      </p:sp>
      <p:sp>
        <p:nvSpPr>
          <p:cNvPr id="9" name="Rectangle 8"/>
          <p:cNvSpPr/>
          <p:nvPr/>
        </p:nvSpPr>
        <p:spPr>
          <a:xfrm>
            <a:off x="4149223" y="359096"/>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3" name="Picture 2"/>
          <p:cNvPicPr>
            <a:picLocks noChangeAspect="1"/>
          </p:cNvPicPr>
          <p:nvPr/>
        </p:nvPicPr>
        <p:blipFill>
          <a:blip r:embed="rId3"/>
          <a:stretch>
            <a:fillRect/>
          </a:stretch>
        </p:blipFill>
        <p:spPr>
          <a:xfrm>
            <a:off x="209409" y="1580256"/>
            <a:ext cx="3608387" cy="1379677"/>
          </a:xfrm>
          <a:prstGeom prst="rect">
            <a:avLst/>
          </a:prstGeom>
        </p:spPr>
      </p:pic>
      <p:pic>
        <p:nvPicPr>
          <p:cNvPr id="4" name="Picture 3"/>
          <p:cNvPicPr>
            <a:picLocks noChangeAspect="1"/>
          </p:cNvPicPr>
          <p:nvPr/>
        </p:nvPicPr>
        <p:blipFill rotWithShape="1">
          <a:blip r:embed="rId4"/>
          <a:srcRect l="21413" b="26089"/>
          <a:stretch/>
        </p:blipFill>
        <p:spPr>
          <a:xfrm>
            <a:off x="4149223" y="1143000"/>
            <a:ext cx="4838967" cy="3848100"/>
          </a:xfrm>
          <a:prstGeom prst="rect">
            <a:avLst/>
          </a:prstGeom>
        </p:spPr>
      </p:pic>
      <p:sp>
        <p:nvSpPr>
          <p:cNvPr id="5" name="Rectangle 4"/>
          <p:cNvSpPr/>
          <p:nvPr/>
        </p:nvSpPr>
        <p:spPr>
          <a:xfrm>
            <a:off x="209409" y="3234691"/>
            <a:ext cx="3852051" cy="1200329"/>
          </a:xfrm>
          <a:prstGeom prst="rect">
            <a:avLst/>
          </a:prstGeom>
        </p:spPr>
        <p:txBody>
          <a:bodyPr wrap="square">
            <a:spAutoFit/>
          </a:bodyPr>
          <a:lstStyle/>
          <a:p>
            <a:r>
              <a:rPr lang="en-US" sz="1800" dirty="0" smtClean="0">
                <a:solidFill>
                  <a:srgbClr val="333746"/>
                </a:solidFill>
                <a:latin typeface="Golos Text Medium"/>
                <a:cs typeface="Golos Text Medium"/>
                <a:sym typeface="Golos Text Medium"/>
              </a:rPr>
              <a:t>It </a:t>
            </a:r>
            <a:r>
              <a:rPr lang="en-US" sz="1800" dirty="0">
                <a:solidFill>
                  <a:srgbClr val="333746"/>
                </a:solidFill>
                <a:latin typeface="Golos Text Medium"/>
                <a:cs typeface="Golos Text Medium"/>
                <a:sym typeface="Golos Text Medium"/>
              </a:rPr>
              <a:t>will show the correlation between the columns in </a:t>
            </a:r>
            <a:r>
              <a:rPr lang="en-US" sz="1800" dirty="0" smtClean="0">
                <a:solidFill>
                  <a:srgbClr val="333746"/>
                </a:solidFill>
                <a:latin typeface="Golos Text Medium"/>
                <a:cs typeface="Golos Text Medium"/>
                <a:sym typeface="Golos Text Medium"/>
              </a:rPr>
              <a:t>colors </a:t>
            </a:r>
            <a:r>
              <a:rPr lang="en-US" sz="1800" dirty="0">
                <a:solidFill>
                  <a:srgbClr val="333746"/>
                </a:solidFill>
                <a:latin typeface="Golos Text Medium"/>
                <a:cs typeface="Golos Text Medium"/>
                <a:sym typeface="Golos Text Medium"/>
              </a:rPr>
              <a:t>and/or values instead of values only</a:t>
            </a:r>
            <a:endParaRPr lang="ar-EG" sz="1800" dirty="0"/>
          </a:p>
        </p:txBody>
      </p:sp>
    </p:spTree>
    <p:extLst>
      <p:ext uri="{BB962C8B-B14F-4D97-AF65-F5344CB8AC3E}">
        <p14:creationId xmlns:p14="http://schemas.microsoft.com/office/powerpoint/2010/main" val="12568383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 y="228000"/>
            <a:ext cx="4179660" cy="572700"/>
          </a:xfrm>
        </p:spPr>
        <p:txBody>
          <a:bodyPr/>
          <a:lstStyle/>
          <a:p>
            <a:r>
              <a:rPr lang="en-US" dirty="0" smtClean="0"/>
              <a:t>Table of Correlation</a:t>
            </a:r>
            <a:endParaRPr lang="ar-EG" dirty="0"/>
          </a:p>
        </p:txBody>
      </p:sp>
      <p:graphicFrame>
        <p:nvGraphicFramePr>
          <p:cNvPr id="3" name="Table 2"/>
          <p:cNvGraphicFramePr>
            <a:graphicFrameLocks noGrp="1"/>
          </p:cNvGraphicFramePr>
          <p:nvPr>
            <p:extLst>
              <p:ext uri="{D42A27DB-BD31-4B8C-83A1-F6EECF244321}">
                <p14:modId xmlns:p14="http://schemas.microsoft.com/office/powerpoint/2010/main" val="2312949164"/>
              </p:ext>
            </p:extLst>
          </p:nvPr>
        </p:nvGraphicFramePr>
        <p:xfrm>
          <a:off x="996272" y="945480"/>
          <a:ext cx="7660048" cy="3916080"/>
        </p:xfrm>
        <a:graphic>
          <a:graphicData uri="http://schemas.openxmlformats.org/drawingml/2006/table">
            <a:tbl>
              <a:tblPr firstRow="1" firstCol="1" bandRow="1">
                <a:tableStyleId>{616DA210-FB5B-4158-B5E0-FEB733F419BA}</a:tableStyleId>
              </a:tblPr>
              <a:tblGrid>
                <a:gridCol w="721095">
                  <a:extLst>
                    <a:ext uri="{9D8B030D-6E8A-4147-A177-3AD203B41FA5}">
                      <a16:colId xmlns:a16="http://schemas.microsoft.com/office/drawing/2014/main" val="1605649807"/>
                    </a:ext>
                  </a:extLst>
                </a:gridCol>
                <a:gridCol w="849573">
                  <a:extLst>
                    <a:ext uri="{9D8B030D-6E8A-4147-A177-3AD203B41FA5}">
                      <a16:colId xmlns:a16="http://schemas.microsoft.com/office/drawing/2014/main" val="4093636440"/>
                    </a:ext>
                  </a:extLst>
                </a:gridCol>
                <a:gridCol w="870407">
                  <a:extLst>
                    <a:ext uri="{9D8B030D-6E8A-4147-A177-3AD203B41FA5}">
                      <a16:colId xmlns:a16="http://schemas.microsoft.com/office/drawing/2014/main" val="187112898"/>
                    </a:ext>
                  </a:extLst>
                </a:gridCol>
                <a:gridCol w="873880">
                  <a:extLst>
                    <a:ext uri="{9D8B030D-6E8A-4147-A177-3AD203B41FA5}">
                      <a16:colId xmlns:a16="http://schemas.microsoft.com/office/drawing/2014/main" val="4132414671"/>
                    </a:ext>
                  </a:extLst>
                </a:gridCol>
                <a:gridCol w="873880">
                  <a:extLst>
                    <a:ext uri="{9D8B030D-6E8A-4147-A177-3AD203B41FA5}">
                      <a16:colId xmlns:a16="http://schemas.microsoft.com/office/drawing/2014/main" val="1284191838"/>
                    </a:ext>
                  </a:extLst>
                </a:gridCol>
                <a:gridCol w="849573">
                  <a:extLst>
                    <a:ext uri="{9D8B030D-6E8A-4147-A177-3AD203B41FA5}">
                      <a16:colId xmlns:a16="http://schemas.microsoft.com/office/drawing/2014/main" val="3284497575"/>
                    </a:ext>
                  </a:extLst>
                </a:gridCol>
                <a:gridCol w="873880">
                  <a:extLst>
                    <a:ext uri="{9D8B030D-6E8A-4147-A177-3AD203B41FA5}">
                      <a16:colId xmlns:a16="http://schemas.microsoft.com/office/drawing/2014/main" val="2071571350"/>
                    </a:ext>
                  </a:extLst>
                </a:gridCol>
                <a:gridCol w="873880">
                  <a:extLst>
                    <a:ext uri="{9D8B030D-6E8A-4147-A177-3AD203B41FA5}">
                      <a16:colId xmlns:a16="http://schemas.microsoft.com/office/drawing/2014/main" val="954051183"/>
                    </a:ext>
                  </a:extLst>
                </a:gridCol>
                <a:gridCol w="873880">
                  <a:extLst>
                    <a:ext uri="{9D8B030D-6E8A-4147-A177-3AD203B41FA5}">
                      <a16:colId xmlns:a16="http://schemas.microsoft.com/office/drawing/2014/main" val="3774055399"/>
                    </a:ext>
                  </a:extLst>
                </a:gridCol>
              </a:tblGrid>
              <a:tr h="457480">
                <a:tc>
                  <a:txBody>
                    <a:bodyPr/>
                    <a:lstStyle/>
                    <a:p>
                      <a:pPr marL="0" marR="0" algn="ctr">
                        <a:lnSpc>
                          <a:spcPct val="107000"/>
                        </a:lnSpc>
                        <a:spcBef>
                          <a:spcPts val="0"/>
                        </a:spcBef>
                        <a:spcAft>
                          <a:spcPts val="0"/>
                        </a:spcAft>
                      </a:pPr>
                      <a:r>
                        <a:rPr lang="en-US" sz="800" dirty="0">
                          <a:effectLst/>
                        </a:rPr>
                        <a:t>Correlation type: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gender</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race/ethnicity</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parental level of education</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lunch</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test preparation course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math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reading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writing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extLst>
                  <a:ext uri="{0D108BD9-81ED-4DB2-BD59-A6C34878D82A}">
                    <a16:rowId xmlns:a16="http://schemas.microsoft.com/office/drawing/2014/main" val="2930039958"/>
                  </a:ext>
                </a:extLst>
              </a:tr>
              <a:tr h="914958">
                <a:tc>
                  <a:txBody>
                    <a:bodyPr/>
                    <a:lstStyle/>
                    <a:p>
                      <a:pPr marL="0" marR="0" algn="ctr">
                        <a:lnSpc>
                          <a:spcPct val="107000"/>
                        </a:lnSpc>
                        <a:spcBef>
                          <a:spcPts val="0"/>
                        </a:spcBef>
                        <a:spcAft>
                          <a:spcPts val="0"/>
                        </a:spcAft>
                      </a:pPr>
                      <a:r>
                        <a:rPr lang="en-US" sz="800" dirty="0">
                          <a:effectLst/>
                        </a:rPr>
                        <a:t>Positive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math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math score</a:t>
                      </a:r>
                    </a:p>
                    <a:p>
                      <a:pPr marL="0" marR="0" algn="ctr">
                        <a:lnSpc>
                          <a:spcPct val="107000"/>
                        </a:lnSpc>
                        <a:spcBef>
                          <a:spcPts val="0"/>
                        </a:spcBef>
                        <a:spcAft>
                          <a:spcPts val="0"/>
                        </a:spcAft>
                      </a:pPr>
                      <a:r>
                        <a:rPr lang="en-US" sz="800" dirty="0">
                          <a:effectLst/>
                        </a:rPr>
                        <a:t>reading score </a:t>
                      </a:r>
                    </a:p>
                    <a:p>
                      <a:pPr marL="0" marR="0" algn="ctr">
                        <a:lnSpc>
                          <a:spcPct val="107000"/>
                        </a:lnSpc>
                        <a:spcBef>
                          <a:spcPts val="0"/>
                        </a:spcBef>
                        <a:spcAft>
                          <a:spcPts val="0"/>
                        </a:spcAft>
                      </a:pPr>
                      <a:r>
                        <a:rPr lang="en-US" sz="800" dirty="0">
                          <a:effectLst/>
                        </a:rPr>
                        <a:t>writing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math score</a:t>
                      </a:r>
                    </a:p>
                    <a:p>
                      <a:pPr marL="0" marR="0" algn="ctr">
                        <a:lnSpc>
                          <a:spcPct val="107000"/>
                        </a:lnSpc>
                        <a:spcBef>
                          <a:spcPts val="0"/>
                        </a:spcBef>
                        <a:spcAft>
                          <a:spcPts val="0"/>
                        </a:spcAft>
                      </a:pPr>
                      <a:r>
                        <a:rPr lang="en-US" sz="800" dirty="0">
                          <a:effectLst/>
                        </a:rPr>
                        <a:t>reading score </a:t>
                      </a:r>
                    </a:p>
                    <a:p>
                      <a:pPr marL="0" marR="0" algn="ctr">
                        <a:lnSpc>
                          <a:spcPct val="107000"/>
                        </a:lnSpc>
                        <a:spcBef>
                          <a:spcPts val="0"/>
                        </a:spcBef>
                        <a:spcAft>
                          <a:spcPts val="0"/>
                        </a:spcAft>
                      </a:pPr>
                      <a:r>
                        <a:rPr lang="en-US" sz="800" dirty="0">
                          <a:effectLst/>
                        </a:rPr>
                        <a:t>writing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Gender </a:t>
                      </a:r>
                    </a:p>
                    <a:p>
                      <a:pPr marL="0" marR="0" algn="ctr">
                        <a:lnSpc>
                          <a:spcPct val="107000"/>
                        </a:lnSpc>
                        <a:spcBef>
                          <a:spcPts val="0"/>
                        </a:spcBef>
                        <a:spcAft>
                          <a:spcPts val="0"/>
                        </a:spcAft>
                      </a:pPr>
                      <a:r>
                        <a:rPr lang="en-US" sz="800" dirty="0">
                          <a:effectLst/>
                        </a:rPr>
                        <a:t>Race/ethnicity</a:t>
                      </a:r>
                    </a:p>
                    <a:p>
                      <a:pPr marL="0" marR="0" algn="ctr">
                        <a:lnSpc>
                          <a:spcPct val="107000"/>
                        </a:lnSpc>
                        <a:spcBef>
                          <a:spcPts val="0"/>
                        </a:spcBef>
                        <a:spcAft>
                          <a:spcPts val="0"/>
                        </a:spcAft>
                      </a:pPr>
                      <a:r>
                        <a:rPr lang="en-US" sz="800" dirty="0">
                          <a:effectLst/>
                        </a:rPr>
                        <a:t>Lunch</a:t>
                      </a:r>
                    </a:p>
                    <a:p>
                      <a:pPr marL="0" marR="0" algn="ctr">
                        <a:lnSpc>
                          <a:spcPct val="107000"/>
                        </a:lnSpc>
                        <a:spcBef>
                          <a:spcPts val="0"/>
                        </a:spcBef>
                        <a:spcAft>
                          <a:spcPts val="0"/>
                        </a:spcAft>
                      </a:pPr>
                      <a:r>
                        <a:rPr lang="en-US" sz="800" dirty="0">
                          <a:effectLst/>
                        </a:rPr>
                        <a:t>writing score</a:t>
                      </a:r>
                    </a:p>
                    <a:p>
                      <a:pPr marL="0" marR="0" algn="ctr">
                        <a:lnSpc>
                          <a:spcPct val="107000"/>
                        </a:lnSpc>
                        <a:spcBef>
                          <a:spcPts val="0"/>
                        </a:spcBef>
                        <a:spcAft>
                          <a:spcPts val="0"/>
                        </a:spcAft>
                      </a:pPr>
                      <a:r>
                        <a:rPr lang="en-US" sz="800" dirty="0">
                          <a:effectLst/>
                        </a:rPr>
                        <a:t>reading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Gender </a:t>
                      </a:r>
                    </a:p>
                    <a:p>
                      <a:pPr marL="0" marR="0" algn="ctr">
                        <a:lnSpc>
                          <a:spcPct val="107000"/>
                        </a:lnSpc>
                        <a:spcBef>
                          <a:spcPts val="0"/>
                        </a:spcBef>
                        <a:spcAft>
                          <a:spcPts val="0"/>
                        </a:spcAft>
                      </a:pPr>
                      <a:r>
                        <a:rPr lang="en-US" sz="800" dirty="0">
                          <a:effectLst/>
                        </a:rPr>
                        <a:t>Race/ethnicity</a:t>
                      </a:r>
                    </a:p>
                    <a:p>
                      <a:pPr marL="0" marR="0" algn="ctr">
                        <a:lnSpc>
                          <a:spcPct val="107000"/>
                        </a:lnSpc>
                        <a:spcBef>
                          <a:spcPts val="0"/>
                        </a:spcBef>
                        <a:spcAft>
                          <a:spcPts val="0"/>
                        </a:spcAft>
                      </a:pPr>
                      <a:r>
                        <a:rPr lang="en-US" sz="800" dirty="0">
                          <a:effectLst/>
                        </a:rPr>
                        <a:t>Lunch</a:t>
                      </a:r>
                    </a:p>
                    <a:p>
                      <a:pPr marL="0" marR="0" algn="ctr">
                        <a:lnSpc>
                          <a:spcPct val="107000"/>
                        </a:lnSpc>
                        <a:spcBef>
                          <a:spcPts val="0"/>
                        </a:spcBef>
                        <a:spcAft>
                          <a:spcPts val="0"/>
                        </a:spcAft>
                      </a:pPr>
                      <a:r>
                        <a:rPr lang="en-US" sz="800" dirty="0">
                          <a:effectLst/>
                        </a:rPr>
                        <a:t>math score </a:t>
                      </a:r>
                    </a:p>
                    <a:p>
                      <a:pPr marL="0" marR="0" algn="ctr">
                        <a:lnSpc>
                          <a:spcPct val="107000"/>
                        </a:lnSpc>
                        <a:spcBef>
                          <a:spcPts val="0"/>
                        </a:spcBef>
                        <a:spcAft>
                          <a:spcPts val="0"/>
                        </a:spcAft>
                      </a:pPr>
                      <a:r>
                        <a:rPr lang="en-US" sz="800" dirty="0">
                          <a:effectLst/>
                        </a:rPr>
                        <a:t>writing score</a:t>
                      </a:r>
                    </a:p>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math score</a:t>
                      </a:r>
                    </a:p>
                    <a:p>
                      <a:pPr marL="0" marR="0" algn="ctr">
                        <a:lnSpc>
                          <a:spcPct val="107000"/>
                        </a:lnSpc>
                        <a:spcBef>
                          <a:spcPts val="0"/>
                        </a:spcBef>
                        <a:spcAft>
                          <a:spcPts val="0"/>
                        </a:spcAft>
                      </a:pPr>
                      <a:r>
                        <a:rPr lang="en-US" sz="800" dirty="0">
                          <a:effectLst/>
                        </a:rPr>
                        <a:t>reading score </a:t>
                      </a:r>
                    </a:p>
                    <a:p>
                      <a:pPr marL="0" marR="0" algn="ctr">
                        <a:lnSpc>
                          <a:spcPct val="107000"/>
                        </a:lnSpc>
                        <a:spcBef>
                          <a:spcPts val="0"/>
                        </a:spcBef>
                        <a:spcAft>
                          <a:spcPts val="0"/>
                        </a:spcAft>
                      </a:pPr>
                      <a:r>
                        <a:rPr lang="en-US" sz="800" dirty="0">
                          <a:effectLst/>
                        </a:rPr>
                        <a:t>Race/ethnicity</a:t>
                      </a:r>
                    </a:p>
                    <a:p>
                      <a:pPr marL="0" marR="0" algn="ctr">
                        <a:lnSpc>
                          <a:spcPct val="107000"/>
                        </a:lnSpc>
                        <a:spcBef>
                          <a:spcPts val="0"/>
                        </a:spcBef>
                        <a:spcAft>
                          <a:spcPts val="0"/>
                        </a:spcAft>
                      </a:pPr>
                      <a:r>
                        <a:rPr lang="en-US" sz="800" dirty="0">
                          <a:effectLst/>
                        </a:rPr>
                        <a:t>Lunch</a:t>
                      </a:r>
                    </a:p>
                    <a:p>
                      <a:pPr marL="0" marR="0" algn="ctr">
                        <a:lnSpc>
                          <a:spcPct val="107000"/>
                        </a:lnSpc>
                        <a:spcBef>
                          <a:spcPts val="0"/>
                        </a:spcBef>
                        <a:spcAft>
                          <a:spcPts val="0"/>
                        </a:spcAft>
                      </a:pPr>
                      <a:r>
                        <a:rPr lang="en-US" sz="800" dirty="0">
                          <a:effectLst/>
                        </a:rPr>
                        <a:t> </a:t>
                      </a:r>
                    </a:p>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extLst>
                  <a:ext uri="{0D108BD9-81ED-4DB2-BD59-A6C34878D82A}">
                    <a16:rowId xmlns:a16="http://schemas.microsoft.com/office/drawing/2014/main" val="39635279"/>
                  </a:ext>
                </a:extLst>
              </a:tr>
              <a:tr h="935356">
                <a:tc>
                  <a:txBody>
                    <a:bodyPr/>
                    <a:lstStyle/>
                    <a:p>
                      <a:pPr marL="0" marR="0" algn="ctr">
                        <a:lnSpc>
                          <a:spcPct val="107000"/>
                        </a:lnSpc>
                        <a:spcBef>
                          <a:spcPts val="0"/>
                        </a:spcBef>
                        <a:spcAft>
                          <a:spcPts val="0"/>
                        </a:spcAft>
                      </a:pPr>
                      <a:r>
                        <a:rPr lang="en-US" sz="800" dirty="0">
                          <a:effectLst/>
                        </a:rPr>
                        <a:t>Negative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writing score</a:t>
                      </a:r>
                    </a:p>
                    <a:p>
                      <a:pPr marL="0" marR="0" algn="ctr">
                        <a:lnSpc>
                          <a:spcPct val="107000"/>
                        </a:lnSpc>
                        <a:spcBef>
                          <a:spcPts val="0"/>
                        </a:spcBef>
                        <a:spcAft>
                          <a:spcPts val="0"/>
                        </a:spcAft>
                      </a:pPr>
                      <a:r>
                        <a:rPr lang="en-US" sz="800" dirty="0">
                          <a:effectLst/>
                        </a:rPr>
                        <a:t>reading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math score</a:t>
                      </a:r>
                    </a:p>
                    <a:p>
                      <a:pPr marL="0" marR="0" algn="ctr">
                        <a:lnSpc>
                          <a:spcPct val="107000"/>
                        </a:lnSpc>
                        <a:spcBef>
                          <a:spcPts val="0"/>
                        </a:spcBef>
                        <a:spcAft>
                          <a:spcPts val="0"/>
                        </a:spcAft>
                      </a:pPr>
                      <a:r>
                        <a:rPr lang="en-US" sz="800" dirty="0">
                          <a:effectLst/>
                        </a:rPr>
                        <a:t>reading score </a:t>
                      </a:r>
                    </a:p>
                    <a:p>
                      <a:pPr marL="0" marR="0" algn="ctr">
                        <a:lnSpc>
                          <a:spcPct val="107000"/>
                        </a:lnSpc>
                        <a:spcBef>
                          <a:spcPts val="0"/>
                        </a:spcBef>
                        <a:spcAft>
                          <a:spcPts val="0"/>
                        </a:spcAft>
                      </a:pPr>
                      <a:r>
                        <a:rPr lang="en-US" sz="800" dirty="0">
                          <a:effectLst/>
                        </a:rPr>
                        <a:t>writing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test preparation course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Test preparation </a:t>
                      </a:r>
                    </a:p>
                    <a:p>
                      <a:pPr marL="0" marR="0" algn="ctr">
                        <a:lnSpc>
                          <a:spcPct val="107000"/>
                        </a:lnSpc>
                        <a:spcBef>
                          <a:spcPts val="0"/>
                        </a:spcBef>
                        <a:spcAft>
                          <a:spcPts val="0"/>
                        </a:spcAft>
                      </a:pPr>
                      <a:r>
                        <a:rPr lang="en-US" sz="800" dirty="0">
                          <a:effectLst/>
                        </a:rPr>
                        <a:t>Course</a:t>
                      </a:r>
                    </a:p>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Gender </a:t>
                      </a:r>
                    </a:p>
                    <a:p>
                      <a:pPr marL="0" marR="0" algn="ctr">
                        <a:lnSpc>
                          <a:spcPct val="107000"/>
                        </a:lnSpc>
                        <a:spcBef>
                          <a:spcPts val="0"/>
                        </a:spcBef>
                        <a:spcAft>
                          <a:spcPts val="0"/>
                        </a:spcAft>
                      </a:pPr>
                      <a:r>
                        <a:rPr lang="en-US" sz="800" dirty="0">
                          <a:effectLst/>
                        </a:rPr>
                        <a:t>Test preparation </a:t>
                      </a:r>
                    </a:p>
                    <a:p>
                      <a:pPr marL="0" marR="0" algn="ctr">
                        <a:lnSpc>
                          <a:spcPct val="107000"/>
                        </a:lnSpc>
                        <a:spcBef>
                          <a:spcPts val="0"/>
                        </a:spcBef>
                        <a:spcAft>
                          <a:spcPts val="0"/>
                        </a:spcAft>
                      </a:pPr>
                      <a:r>
                        <a:rPr lang="en-US" sz="800" dirty="0">
                          <a:effectLst/>
                        </a:rPr>
                        <a:t>Course</a:t>
                      </a:r>
                    </a:p>
                    <a:p>
                      <a:pPr marL="0" marR="0" algn="ctr">
                        <a:lnSpc>
                          <a:spcPct val="107000"/>
                        </a:lnSpc>
                        <a:spcBef>
                          <a:spcPts val="0"/>
                        </a:spcBef>
                        <a:spcAft>
                          <a:spcPts val="0"/>
                        </a:spcAft>
                      </a:pPr>
                      <a:r>
                        <a:rPr lang="en-US" sz="800" dirty="0">
                          <a:effectLst/>
                        </a:rPr>
                        <a:t>Parental </a:t>
                      </a:r>
                      <a:r>
                        <a:rPr lang="en-US" sz="800" dirty="0" smtClean="0">
                          <a:effectLst/>
                        </a:rPr>
                        <a:t>level</a:t>
                      </a:r>
                      <a:r>
                        <a:rPr lang="en-US" sz="800" baseline="0" dirty="0" smtClean="0">
                          <a:effectLst/>
                        </a:rPr>
                        <a:t> </a:t>
                      </a:r>
                      <a:r>
                        <a:rPr lang="en-US" sz="800" dirty="0" smtClean="0">
                          <a:effectLst/>
                        </a:rPr>
                        <a:t>of </a:t>
                      </a:r>
                      <a:r>
                        <a:rPr lang="en-US" sz="800" dirty="0">
                          <a:effectLst/>
                        </a:rPr>
                        <a:t>education</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extLst>
                  <a:ext uri="{0D108BD9-81ED-4DB2-BD59-A6C34878D82A}">
                    <a16:rowId xmlns:a16="http://schemas.microsoft.com/office/drawing/2014/main" val="3416021375"/>
                  </a:ext>
                </a:extLst>
              </a:tr>
              <a:tr h="1608286">
                <a:tc>
                  <a:txBody>
                    <a:bodyPr/>
                    <a:lstStyle/>
                    <a:p>
                      <a:pPr marL="0" marR="0" algn="ctr">
                        <a:lnSpc>
                          <a:spcPct val="107000"/>
                        </a:lnSpc>
                        <a:spcBef>
                          <a:spcPts val="0"/>
                        </a:spcBef>
                        <a:spcAft>
                          <a:spcPts val="0"/>
                        </a:spcAft>
                      </a:pPr>
                      <a:r>
                        <a:rPr lang="en-US" sz="800" dirty="0">
                          <a:effectLst/>
                        </a:rPr>
                        <a:t>No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race/ethnicity</a:t>
                      </a:r>
                    </a:p>
                    <a:p>
                      <a:pPr marL="0" marR="0" algn="ctr">
                        <a:lnSpc>
                          <a:spcPct val="107000"/>
                        </a:lnSpc>
                        <a:spcBef>
                          <a:spcPts val="0"/>
                        </a:spcBef>
                        <a:spcAft>
                          <a:spcPts val="0"/>
                        </a:spcAft>
                      </a:pPr>
                      <a:r>
                        <a:rPr lang="en-US" sz="800" dirty="0">
                          <a:effectLst/>
                        </a:rPr>
                        <a:t>parental level of education</a:t>
                      </a:r>
                    </a:p>
                    <a:p>
                      <a:pPr marL="0" marR="0" algn="ctr">
                        <a:lnSpc>
                          <a:spcPct val="107000"/>
                        </a:lnSpc>
                        <a:spcBef>
                          <a:spcPts val="0"/>
                        </a:spcBef>
                        <a:spcAft>
                          <a:spcPts val="0"/>
                        </a:spcAft>
                      </a:pPr>
                      <a:r>
                        <a:rPr lang="en-US" sz="800" dirty="0">
                          <a:effectLst/>
                        </a:rPr>
                        <a:t>lunch</a:t>
                      </a:r>
                    </a:p>
                    <a:p>
                      <a:pPr marL="0" marR="0" algn="ctr">
                        <a:lnSpc>
                          <a:spcPct val="107000"/>
                        </a:lnSpc>
                        <a:spcBef>
                          <a:spcPts val="0"/>
                        </a:spcBef>
                        <a:spcAft>
                          <a:spcPts val="0"/>
                        </a:spcAft>
                      </a:pPr>
                      <a:r>
                        <a:rPr lang="en-US" sz="800" dirty="0">
                          <a:effectLst/>
                        </a:rPr>
                        <a:t>test preparation course</a:t>
                      </a:r>
                    </a:p>
                    <a:p>
                      <a:pPr marL="0" marR="0" algn="ctr">
                        <a:lnSpc>
                          <a:spcPct val="107000"/>
                        </a:lnSpc>
                        <a:spcBef>
                          <a:spcPts val="0"/>
                        </a:spcBef>
                        <a:spcAft>
                          <a:spcPts val="0"/>
                        </a:spcAft>
                      </a:pPr>
                      <a:r>
                        <a:rPr lang="en-US" sz="800" dirty="0">
                          <a:effectLst/>
                        </a:rPr>
                        <a:t> </a:t>
                      </a:r>
                    </a:p>
                    <a:p>
                      <a:pPr marL="0" marR="0" algn="ctr">
                        <a:lnSpc>
                          <a:spcPct val="107000"/>
                        </a:lnSpc>
                        <a:spcBef>
                          <a:spcPts val="0"/>
                        </a:spcBef>
                        <a:spcAft>
                          <a:spcPts val="0"/>
                        </a:spcAft>
                      </a:pPr>
                      <a:r>
                        <a:rPr lang="en-US" sz="800" dirty="0">
                          <a:effectLst/>
                        </a:rPr>
                        <a:t> </a:t>
                      </a:r>
                    </a:p>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parental level of education</a:t>
                      </a:r>
                    </a:p>
                    <a:p>
                      <a:pPr marL="0" marR="0" algn="ctr">
                        <a:lnSpc>
                          <a:spcPct val="107000"/>
                        </a:lnSpc>
                        <a:spcBef>
                          <a:spcPts val="0"/>
                        </a:spcBef>
                        <a:spcAft>
                          <a:spcPts val="0"/>
                        </a:spcAft>
                      </a:pPr>
                      <a:r>
                        <a:rPr lang="en-US" sz="800" dirty="0">
                          <a:effectLst/>
                        </a:rPr>
                        <a:t>lunch</a:t>
                      </a:r>
                    </a:p>
                    <a:p>
                      <a:pPr marL="0" marR="0" algn="ctr">
                        <a:lnSpc>
                          <a:spcPct val="107000"/>
                        </a:lnSpc>
                        <a:spcBef>
                          <a:spcPts val="0"/>
                        </a:spcBef>
                        <a:spcAft>
                          <a:spcPts val="0"/>
                        </a:spcAft>
                      </a:pPr>
                      <a:r>
                        <a:rPr lang="en-US" sz="800" dirty="0">
                          <a:effectLst/>
                        </a:rPr>
                        <a:t>test preparation</a:t>
                      </a:r>
                    </a:p>
                    <a:p>
                      <a:pPr marL="0" marR="0" algn="ctr">
                        <a:lnSpc>
                          <a:spcPct val="107000"/>
                        </a:lnSpc>
                        <a:spcBef>
                          <a:spcPts val="0"/>
                        </a:spcBef>
                        <a:spcAft>
                          <a:spcPts val="0"/>
                        </a:spcAft>
                      </a:pPr>
                      <a:r>
                        <a:rPr lang="en-US" sz="800" dirty="0">
                          <a:effectLst/>
                        </a:rPr>
                        <a:t>course</a:t>
                      </a:r>
                    </a:p>
                    <a:p>
                      <a:pPr marL="0" marR="0" algn="ctr">
                        <a:lnSpc>
                          <a:spcPct val="107000"/>
                        </a:lnSpc>
                        <a:spcBef>
                          <a:spcPts val="0"/>
                        </a:spcBef>
                        <a:spcAft>
                          <a:spcPts val="0"/>
                        </a:spcAft>
                      </a:pPr>
                      <a:r>
                        <a:rPr lang="en-US" sz="800" dirty="0">
                          <a:effectLst/>
                        </a:rPr>
                        <a:t>gender</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Gender </a:t>
                      </a:r>
                    </a:p>
                    <a:p>
                      <a:pPr marL="0" marR="0" algn="ctr">
                        <a:lnSpc>
                          <a:spcPct val="107000"/>
                        </a:lnSpc>
                        <a:spcBef>
                          <a:spcPts val="0"/>
                        </a:spcBef>
                        <a:spcAft>
                          <a:spcPts val="0"/>
                        </a:spcAft>
                      </a:pPr>
                      <a:r>
                        <a:rPr lang="en-US" sz="800" dirty="0">
                          <a:effectLst/>
                        </a:rPr>
                        <a:t>Race/ethnicity</a:t>
                      </a:r>
                    </a:p>
                    <a:p>
                      <a:pPr marL="0" marR="0" algn="ctr">
                        <a:lnSpc>
                          <a:spcPct val="107000"/>
                        </a:lnSpc>
                        <a:spcBef>
                          <a:spcPts val="0"/>
                        </a:spcBef>
                        <a:spcAft>
                          <a:spcPts val="0"/>
                        </a:spcAft>
                      </a:pPr>
                      <a:r>
                        <a:rPr lang="en-US" sz="800" dirty="0">
                          <a:effectLst/>
                        </a:rPr>
                        <a:t>Lunch</a:t>
                      </a:r>
                    </a:p>
                    <a:p>
                      <a:pPr marL="0" marR="0" algn="ctr">
                        <a:lnSpc>
                          <a:spcPct val="107000"/>
                        </a:lnSpc>
                        <a:spcBef>
                          <a:spcPts val="0"/>
                        </a:spcBef>
                        <a:spcAft>
                          <a:spcPts val="0"/>
                        </a:spcAft>
                      </a:pPr>
                      <a:r>
                        <a:rPr lang="en-US" sz="800" dirty="0">
                          <a:effectLst/>
                        </a:rPr>
                        <a:t>Test preparation </a:t>
                      </a:r>
                    </a:p>
                    <a:p>
                      <a:pPr marL="0" marR="0" algn="ctr">
                        <a:lnSpc>
                          <a:spcPct val="107000"/>
                        </a:lnSpc>
                        <a:spcBef>
                          <a:spcPts val="0"/>
                        </a:spcBef>
                        <a:spcAft>
                          <a:spcPts val="0"/>
                        </a:spcAft>
                      </a:pPr>
                      <a:r>
                        <a:rPr lang="en-US" sz="800" dirty="0">
                          <a:effectLst/>
                        </a:rPr>
                        <a:t>Course</a:t>
                      </a:r>
                    </a:p>
                    <a:p>
                      <a:pPr marL="0" marR="0" algn="ctr">
                        <a:lnSpc>
                          <a:spcPct val="107000"/>
                        </a:lnSpc>
                        <a:spcBef>
                          <a:spcPts val="0"/>
                        </a:spcBef>
                        <a:spcAft>
                          <a:spcPts val="0"/>
                        </a:spcAft>
                      </a:pPr>
                      <a:r>
                        <a:rPr lang="en-US" sz="800" dirty="0">
                          <a:effectLst/>
                        </a:rPr>
                        <a:t>Math score</a:t>
                      </a:r>
                    </a:p>
                    <a:p>
                      <a:pPr marL="0" marR="0" algn="ctr">
                        <a:lnSpc>
                          <a:spcPct val="107000"/>
                        </a:lnSpc>
                        <a:spcBef>
                          <a:spcPts val="0"/>
                        </a:spcBef>
                        <a:spcAft>
                          <a:spcPts val="0"/>
                        </a:spcAft>
                      </a:pPr>
                      <a:r>
                        <a:rPr lang="en-US" sz="800" dirty="0">
                          <a:effectLst/>
                        </a:rPr>
                        <a:t>Reading score </a:t>
                      </a:r>
                    </a:p>
                    <a:p>
                      <a:pPr marL="0" marR="0" algn="ctr">
                        <a:lnSpc>
                          <a:spcPct val="107000"/>
                        </a:lnSpc>
                        <a:spcBef>
                          <a:spcPts val="0"/>
                        </a:spcBef>
                        <a:spcAft>
                          <a:spcPts val="0"/>
                        </a:spcAft>
                      </a:pPr>
                      <a:r>
                        <a:rPr lang="en-US" sz="800" dirty="0">
                          <a:effectLst/>
                        </a:rPr>
                        <a:t>Writing score</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Gender </a:t>
                      </a:r>
                    </a:p>
                    <a:p>
                      <a:pPr marL="0" marR="0" algn="ctr">
                        <a:lnSpc>
                          <a:spcPct val="107000"/>
                        </a:lnSpc>
                        <a:spcBef>
                          <a:spcPts val="0"/>
                        </a:spcBef>
                        <a:spcAft>
                          <a:spcPts val="0"/>
                        </a:spcAft>
                      </a:pPr>
                      <a:r>
                        <a:rPr lang="en-US" sz="800" dirty="0">
                          <a:effectLst/>
                        </a:rPr>
                        <a:t>Race/ethnicity</a:t>
                      </a:r>
                    </a:p>
                    <a:p>
                      <a:pPr marL="0" marR="0" algn="ctr">
                        <a:lnSpc>
                          <a:spcPct val="107000"/>
                        </a:lnSpc>
                        <a:spcBef>
                          <a:spcPts val="0"/>
                        </a:spcBef>
                        <a:spcAft>
                          <a:spcPts val="0"/>
                        </a:spcAft>
                      </a:pPr>
                      <a:r>
                        <a:rPr lang="en-US" sz="800" dirty="0">
                          <a:effectLst/>
                        </a:rPr>
                        <a:t>Test preparation </a:t>
                      </a:r>
                    </a:p>
                    <a:p>
                      <a:pPr marL="0" marR="0" algn="ctr">
                        <a:lnSpc>
                          <a:spcPct val="107000"/>
                        </a:lnSpc>
                        <a:spcBef>
                          <a:spcPts val="0"/>
                        </a:spcBef>
                        <a:spcAft>
                          <a:spcPts val="0"/>
                        </a:spcAft>
                      </a:pPr>
                      <a:r>
                        <a:rPr lang="en-US" sz="800" dirty="0">
                          <a:effectLst/>
                        </a:rPr>
                        <a:t>Course</a:t>
                      </a:r>
                    </a:p>
                    <a:p>
                      <a:pPr marL="0" marR="0" algn="ctr">
                        <a:lnSpc>
                          <a:spcPct val="107000"/>
                        </a:lnSpc>
                        <a:spcBef>
                          <a:spcPts val="0"/>
                        </a:spcBef>
                        <a:spcAft>
                          <a:spcPts val="0"/>
                        </a:spcAft>
                      </a:pPr>
                      <a:r>
                        <a:rPr lang="en-US" sz="800" dirty="0">
                          <a:effectLst/>
                        </a:rPr>
                        <a:t>Parental level of education</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race/ethnicity</a:t>
                      </a:r>
                    </a:p>
                    <a:p>
                      <a:pPr marL="0" marR="0" algn="ctr">
                        <a:lnSpc>
                          <a:spcPct val="107000"/>
                        </a:lnSpc>
                        <a:spcBef>
                          <a:spcPts val="0"/>
                        </a:spcBef>
                        <a:spcAft>
                          <a:spcPts val="0"/>
                        </a:spcAft>
                      </a:pPr>
                      <a:r>
                        <a:rPr lang="en-US" sz="800" dirty="0">
                          <a:effectLst/>
                        </a:rPr>
                        <a:t>parental level of education</a:t>
                      </a:r>
                    </a:p>
                    <a:p>
                      <a:pPr marL="0" marR="0" algn="ctr">
                        <a:lnSpc>
                          <a:spcPct val="107000"/>
                        </a:lnSpc>
                        <a:spcBef>
                          <a:spcPts val="0"/>
                        </a:spcBef>
                        <a:spcAft>
                          <a:spcPts val="0"/>
                        </a:spcAft>
                      </a:pPr>
                      <a:r>
                        <a:rPr lang="en-US" sz="800" dirty="0">
                          <a:effectLst/>
                        </a:rPr>
                        <a:t>lunch</a:t>
                      </a:r>
                    </a:p>
                    <a:p>
                      <a:pPr marL="0" marR="0" algn="ctr">
                        <a:lnSpc>
                          <a:spcPct val="107000"/>
                        </a:lnSpc>
                        <a:spcBef>
                          <a:spcPts val="0"/>
                        </a:spcBef>
                        <a:spcAft>
                          <a:spcPts val="0"/>
                        </a:spcAft>
                      </a:pPr>
                      <a:r>
                        <a:rPr lang="en-US" sz="800" dirty="0">
                          <a:effectLst/>
                        </a:rPr>
                        <a:t>gender</a:t>
                      </a:r>
                    </a:p>
                    <a:p>
                      <a:pPr marL="0" marR="0" algn="ctr">
                        <a:lnSpc>
                          <a:spcPct val="107000"/>
                        </a:lnSpc>
                        <a:spcBef>
                          <a:spcPts val="0"/>
                        </a:spcBef>
                        <a:spcAft>
                          <a:spcPts val="0"/>
                        </a:spcAft>
                      </a:pPr>
                      <a:r>
                        <a:rPr lang="en-US" sz="800" dirty="0">
                          <a:effectLst/>
                        </a:rPr>
                        <a:t> </a:t>
                      </a:r>
                    </a:p>
                    <a:p>
                      <a:pPr marL="0" marR="0" algn="ctr">
                        <a:lnSpc>
                          <a:spcPct val="107000"/>
                        </a:lnSpc>
                        <a:spcBef>
                          <a:spcPts val="0"/>
                        </a:spcBef>
                        <a:spcAft>
                          <a:spcPts val="0"/>
                        </a:spcAft>
                      </a:pPr>
                      <a:r>
                        <a:rPr lang="en-US" sz="800" dirty="0">
                          <a:effectLst/>
                        </a:rPr>
                        <a:t> </a:t>
                      </a:r>
                    </a:p>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parental level of education</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Parental level of education</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tc>
                  <a:txBody>
                    <a:bodyPr/>
                    <a:lstStyle/>
                    <a:p>
                      <a:pPr marL="0" marR="0" algn="ctr">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465" marR="51465" marT="0" marB="0" anchor="ctr"/>
                </a:tc>
                <a:extLst>
                  <a:ext uri="{0D108BD9-81ED-4DB2-BD59-A6C34878D82A}">
                    <a16:rowId xmlns:a16="http://schemas.microsoft.com/office/drawing/2014/main" val="2749673195"/>
                  </a:ext>
                </a:extLst>
              </a:tr>
            </a:tbl>
          </a:graphicData>
        </a:graphic>
      </p:graphicFrame>
    </p:spTree>
    <p:extLst>
      <p:ext uri="{BB962C8B-B14F-4D97-AF65-F5344CB8AC3E}">
        <p14:creationId xmlns:p14="http://schemas.microsoft.com/office/powerpoint/2010/main" val="15811223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290200"/>
            <a:ext cx="3905391" cy="1081399"/>
          </a:xfrm>
        </p:spPr>
        <p:txBody>
          <a:bodyPr/>
          <a:lstStyle/>
          <a:p>
            <a:r>
              <a:rPr lang="en-US" sz="3200" dirty="0" smtClean="0"/>
              <a:t>Code:</a:t>
            </a:r>
            <a:br>
              <a:rPr lang="en-US" sz="3200" dirty="0" smtClean="0"/>
            </a:br>
            <a:r>
              <a:rPr lang="en-US" sz="3200" dirty="0" smtClean="0"/>
              <a:t>4- Scatter </a:t>
            </a:r>
            <a:endParaRPr lang="ar-EG" sz="3200" dirty="0"/>
          </a:p>
        </p:txBody>
      </p:sp>
      <p:sp>
        <p:nvSpPr>
          <p:cNvPr id="9" name="Rectangle 8"/>
          <p:cNvSpPr/>
          <p:nvPr/>
        </p:nvSpPr>
        <p:spPr>
          <a:xfrm>
            <a:off x="1782587" y="3575990"/>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4" name="Picture 3"/>
          <p:cNvPicPr>
            <a:picLocks noChangeAspect="1"/>
          </p:cNvPicPr>
          <p:nvPr/>
        </p:nvPicPr>
        <p:blipFill>
          <a:blip r:embed="rId2"/>
          <a:stretch>
            <a:fillRect/>
          </a:stretch>
        </p:blipFill>
        <p:spPr>
          <a:xfrm>
            <a:off x="3861367" y="918039"/>
            <a:ext cx="5175953" cy="3932261"/>
          </a:xfrm>
          <a:prstGeom prst="rect">
            <a:avLst/>
          </a:prstGeom>
        </p:spPr>
      </p:pic>
      <p:cxnSp>
        <p:nvCxnSpPr>
          <p:cNvPr id="7" name="Google Shape;447;p26"/>
          <p:cNvCxnSpPr/>
          <p:nvPr/>
        </p:nvCxnSpPr>
        <p:spPr>
          <a:xfrm>
            <a:off x="2915064" y="432024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5" name="Picture 4"/>
          <p:cNvPicPr>
            <a:picLocks noChangeAspect="1"/>
          </p:cNvPicPr>
          <p:nvPr/>
        </p:nvPicPr>
        <p:blipFill>
          <a:blip r:embed="rId3"/>
          <a:stretch>
            <a:fillRect/>
          </a:stretch>
        </p:blipFill>
        <p:spPr>
          <a:xfrm>
            <a:off x="314050" y="1525425"/>
            <a:ext cx="3153614" cy="1896739"/>
          </a:xfrm>
          <a:prstGeom prst="rect">
            <a:avLst/>
          </a:prstGeom>
        </p:spPr>
      </p:pic>
    </p:spTree>
    <p:extLst>
      <p:ext uri="{BB962C8B-B14F-4D97-AF65-F5344CB8AC3E}">
        <p14:creationId xmlns:p14="http://schemas.microsoft.com/office/powerpoint/2010/main" val="2074264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820" y="251460"/>
            <a:ext cx="7849780" cy="697230"/>
          </a:xfrm>
        </p:spPr>
        <p:txBody>
          <a:bodyPr/>
          <a:lstStyle/>
          <a:p>
            <a:r>
              <a:rPr lang="en-US" sz="2800" dirty="0" smtClean="0"/>
              <a:t>Before draw Pie plot we need to analyze :</a:t>
            </a:r>
            <a:endParaRPr lang="ar-EG" sz="2800" dirty="0"/>
          </a:p>
        </p:txBody>
      </p:sp>
      <p:pic>
        <p:nvPicPr>
          <p:cNvPr id="3" name="Picture 2"/>
          <p:cNvPicPr>
            <a:picLocks noChangeAspect="1"/>
          </p:cNvPicPr>
          <p:nvPr/>
        </p:nvPicPr>
        <p:blipFill>
          <a:blip r:embed="rId2"/>
          <a:stretch>
            <a:fillRect/>
          </a:stretch>
        </p:blipFill>
        <p:spPr>
          <a:xfrm>
            <a:off x="307019" y="1057202"/>
            <a:ext cx="8417882" cy="963545"/>
          </a:xfrm>
          <a:prstGeom prst="rect">
            <a:avLst/>
          </a:prstGeom>
        </p:spPr>
      </p:pic>
      <p:pic>
        <p:nvPicPr>
          <p:cNvPr id="4" name="Picture 3"/>
          <p:cNvPicPr>
            <a:picLocks noChangeAspect="1"/>
          </p:cNvPicPr>
          <p:nvPr/>
        </p:nvPicPr>
        <p:blipFill>
          <a:blip r:embed="rId3"/>
          <a:stretch>
            <a:fillRect/>
          </a:stretch>
        </p:blipFill>
        <p:spPr>
          <a:xfrm>
            <a:off x="307019" y="2159739"/>
            <a:ext cx="8002117" cy="1086002"/>
          </a:xfrm>
          <a:prstGeom prst="rect">
            <a:avLst/>
          </a:prstGeom>
        </p:spPr>
      </p:pic>
      <p:pic>
        <p:nvPicPr>
          <p:cNvPr id="5" name="Picture 4"/>
          <p:cNvPicPr>
            <a:picLocks noChangeAspect="1"/>
          </p:cNvPicPr>
          <p:nvPr/>
        </p:nvPicPr>
        <p:blipFill>
          <a:blip r:embed="rId4"/>
          <a:stretch>
            <a:fillRect/>
          </a:stretch>
        </p:blipFill>
        <p:spPr>
          <a:xfrm>
            <a:off x="307019" y="3384733"/>
            <a:ext cx="7986389" cy="1111067"/>
          </a:xfrm>
          <a:prstGeom prst="rect">
            <a:avLst/>
          </a:prstGeom>
        </p:spPr>
      </p:pic>
    </p:spTree>
    <p:extLst>
      <p:ext uri="{BB962C8B-B14F-4D97-AF65-F5344CB8AC3E}">
        <p14:creationId xmlns:p14="http://schemas.microsoft.com/office/powerpoint/2010/main" val="17182370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6067" y="1111020"/>
            <a:ext cx="7713900" cy="3337200"/>
          </a:xfrm>
        </p:spPr>
        <p:txBody>
          <a:bodyPr/>
          <a:lstStyle/>
          <a:p>
            <a:r>
              <a:rPr lang="en-US" sz="2800" dirty="0" smtClean="0"/>
              <a:t>Group </a:t>
            </a:r>
            <a:r>
              <a:rPr lang="en-US" sz="2800" dirty="0" smtClean="0"/>
              <a:t>Names:</a:t>
            </a:r>
            <a:br>
              <a:rPr lang="en-US" sz="2800" dirty="0" smtClean="0"/>
            </a:br>
            <a:r>
              <a:rPr lang="en-US" sz="2800" dirty="0" smtClean="0"/>
              <a:t>1- Shahd </a:t>
            </a:r>
            <a:r>
              <a:rPr lang="en-US" sz="2800" dirty="0" smtClean="0"/>
              <a:t>Mohamed Mohamed Bakry</a:t>
            </a:r>
            <a:br>
              <a:rPr lang="en-US" sz="2800" dirty="0" smtClean="0"/>
            </a:br>
            <a:r>
              <a:rPr lang="en-US" sz="2800" dirty="0" smtClean="0"/>
              <a:t>2- </a:t>
            </a:r>
            <a:r>
              <a:rPr lang="en-US" sz="2800" dirty="0" smtClean="0"/>
              <a:t>Omnia Arafa Mohamed</a:t>
            </a:r>
            <a:br>
              <a:rPr lang="en-US" sz="2800" dirty="0" smtClean="0"/>
            </a:br>
            <a:r>
              <a:rPr lang="en-US" sz="2800" dirty="0" smtClean="0"/>
              <a:t>3- </a:t>
            </a:r>
            <a:r>
              <a:rPr lang="en-US" sz="2800" dirty="0" smtClean="0"/>
              <a:t>Hassan Mohamed Hassan</a:t>
            </a:r>
            <a:br>
              <a:rPr lang="en-US" sz="2800" dirty="0" smtClean="0"/>
            </a:br>
            <a:r>
              <a:rPr lang="en-US" sz="2800" dirty="0" smtClean="0"/>
              <a:t>4- Ahmed Amin Abd Elnaby</a:t>
            </a:r>
            <a:br>
              <a:rPr lang="en-US" sz="2800" dirty="0" smtClean="0"/>
            </a:br>
            <a:r>
              <a:rPr lang="en-US" sz="2800" dirty="0" smtClean="0"/>
              <a:t>5- Ahmed Ehab Hussein Sakr</a:t>
            </a:r>
            <a:endParaRPr lang="ar-EG" sz="2800" dirty="0"/>
          </a:p>
        </p:txBody>
      </p:sp>
      <p:grpSp>
        <p:nvGrpSpPr>
          <p:cNvPr id="53" name="Google Shape;9241;p52"/>
          <p:cNvGrpSpPr/>
          <p:nvPr/>
        </p:nvGrpSpPr>
        <p:grpSpPr>
          <a:xfrm>
            <a:off x="190310" y="299550"/>
            <a:ext cx="1091235" cy="1092832"/>
            <a:chOff x="4877760" y="2887459"/>
            <a:chExt cx="389567" cy="390329"/>
          </a:xfrm>
        </p:grpSpPr>
        <p:sp>
          <p:nvSpPr>
            <p:cNvPr id="54" name="Google Shape;9242;p52"/>
            <p:cNvSpPr/>
            <p:nvPr/>
          </p:nvSpPr>
          <p:spPr>
            <a:xfrm>
              <a:off x="5124079" y="2893052"/>
              <a:ext cx="118695" cy="91411"/>
            </a:xfrm>
            <a:custGeom>
              <a:avLst/>
              <a:gdLst/>
              <a:ahLst/>
              <a:cxnLst/>
              <a:rect l="l" t="t" r="r" b="b"/>
              <a:pathLst>
                <a:path w="4520" h="3481" extrusionOk="0">
                  <a:moveTo>
                    <a:pt x="340" y="0"/>
                  </a:moveTo>
                  <a:cubicBezTo>
                    <a:pt x="97" y="0"/>
                    <a:pt x="0" y="361"/>
                    <a:pt x="248" y="467"/>
                  </a:cubicBezTo>
                  <a:cubicBezTo>
                    <a:pt x="1799" y="974"/>
                    <a:pt x="3129" y="2008"/>
                    <a:pt x="4010" y="3376"/>
                  </a:cubicBezTo>
                  <a:cubicBezTo>
                    <a:pt x="4061" y="3450"/>
                    <a:pt x="4130" y="3481"/>
                    <a:pt x="4199" y="3481"/>
                  </a:cubicBezTo>
                  <a:cubicBezTo>
                    <a:pt x="4362" y="3481"/>
                    <a:pt x="4519" y="3306"/>
                    <a:pt x="4412" y="3118"/>
                  </a:cubicBezTo>
                  <a:cubicBezTo>
                    <a:pt x="3474" y="1654"/>
                    <a:pt x="2057" y="553"/>
                    <a:pt x="402" y="7"/>
                  </a:cubicBezTo>
                  <a:cubicBezTo>
                    <a:pt x="380" y="2"/>
                    <a:pt x="360" y="0"/>
                    <a:pt x="3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9243;p52"/>
            <p:cNvSpPr/>
            <p:nvPr/>
          </p:nvSpPr>
          <p:spPr>
            <a:xfrm>
              <a:off x="4903390" y="2892396"/>
              <a:ext cx="120139" cy="92278"/>
            </a:xfrm>
            <a:custGeom>
              <a:avLst/>
              <a:gdLst/>
              <a:ahLst/>
              <a:cxnLst/>
              <a:rect l="l" t="t" r="r" b="b"/>
              <a:pathLst>
                <a:path w="4575" h="3514" extrusionOk="0">
                  <a:moveTo>
                    <a:pt x="4240" y="0"/>
                  </a:moveTo>
                  <a:cubicBezTo>
                    <a:pt x="4207" y="0"/>
                    <a:pt x="4172" y="7"/>
                    <a:pt x="4135" y="23"/>
                  </a:cubicBezTo>
                  <a:cubicBezTo>
                    <a:pt x="2461" y="559"/>
                    <a:pt x="1025" y="1659"/>
                    <a:pt x="68" y="3143"/>
                  </a:cubicBezTo>
                  <a:cubicBezTo>
                    <a:pt x="1" y="3258"/>
                    <a:pt x="30" y="3401"/>
                    <a:pt x="144" y="3478"/>
                  </a:cubicBezTo>
                  <a:cubicBezTo>
                    <a:pt x="185" y="3502"/>
                    <a:pt x="230" y="3513"/>
                    <a:pt x="273" y="3513"/>
                  </a:cubicBezTo>
                  <a:cubicBezTo>
                    <a:pt x="352" y="3513"/>
                    <a:pt x="427" y="3475"/>
                    <a:pt x="470" y="3401"/>
                  </a:cubicBezTo>
                  <a:cubicBezTo>
                    <a:pt x="1369" y="2014"/>
                    <a:pt x="2709" y="980"/>
                    <a:pt x="4279" y="473"/>
                  </a:cubicBezTo>
                  <a:cubicBezTo>
                    <a:pt x="4574" y="397"/>
                    <a:pt x="4482" y="0"/>
                    <a:pt x="42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9244;p52"/>
            <p:cNvSpPr/>
            <p:nvPr/>
          </p:nvSpPr>
          <p:spPr>
            <a:xfrm>
              <a:off x="4901735" y="3179155"/>
              <a:ext cx="100313" cy="84347"/>
            </a:xfrm>
            <a:custGeom>
              <a:avLst/>
              <a:gdLst/>
              <a:ahLst/>
              <a:cxnLst/>
              <a:rect l="l" t="t" r="r" b="b"/>
              <a:pathLst>
                <a:path w="3820" h="3212" extrusionOk="0">
                  <a:moveTo>
                    <a:pt x="335" y="0"/>
                  </a:moveTo>
                  <a:cubicBezTo>
                    <a:pt x="166" y="0"/>
                    <a:pt x="1" y="193"/>
                    <a:pt x="140" y="386"/>
                  </a:cubicBezTo>
                  <a:cubicBezTo>
                    <a:pt x="916" y="1602"/>
                    <a:pt x="2035" y="2578"/>
                    <a:pt x="3356" y="3181"/>
                  </a:cubicBezTo>
                  <a:cubicBezTo>
                    <a:pt x="3398" y="3202"/>
                    <a:pt x="3438" y="3212"/>
                    <a:pt x="3475" y="3212"/>
                  </a:cubicBezTo>
                  <a:cubicBezTo>
                    <a:pt x="3701" y="3212"/>
                    <a:pt x="3819" y="2857"/>
                    <a:pt x="3548" y="2750"/>
                  </a:cubicBezTo>
                  <a:cubicBezTo>
                    <a:pt x="2313" y="2176"/>
                    <a:pt x="1270" y="1267"/>
                    <a:pt x="533" y="128"/>
                  </a:cubicBezTo>
                  <a:cubicBezTo>
                    <a:pt x="483" y="37"/>
                    <a:pt x="409" y="0"/>
                    <a:pt x="33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9245;p52"/>
            <p:cNvSpPr/>
            <p:nvPr/>
          </p:nvSpPr>
          <p:spPr>
            <a:xfrm>
              <a:off x="5145428" y="3179759"/>
              <a:ext cx="97346" cy="82929"/>
            </a:xfrm>
            <a:custGeom>
              <a:avLst/>
              <a:gdLst/>
              <a:ahLst/>
              <a:cxnLst/>
              <a:rect l="l" t="t" r="r" b="b"/>
              <a:pathLst>
                <a:path w="3707" h="3158" extrusionOk="0">
                  <a:moveTo>
                    <a:pt x="3386" y="0"/>
                  </a:moveTo>
                  <a:cubicBezTo>
                    <a:pt x="3317" y="0"/>
                    <a:pt x="3248" y="31"/>
                    <a:pt x="3197" y="105"/>
                  </a:cubicBezTo>
                  <a:cubicBezTo>
                    <a:pt x="2469" y="1234"/>
                    <a:pt x="1445" y="2134"/>
                    <a:pt x="230" y="2698"/>
                  </a:cubicBezTo>
                  <a:cubicBezTo>
                    <a:pt x="0" y="2813"/>
                    <a:pt x="77" y="3148"/>
                    <a:pt x="335" y="3158"/>
                  </a:cubicBezTo>
                  <a:cubicBezTo>
                    <a:pt x="373" y="3158"/>
                    <a:pt x="402" y="3148"/>
                    <a:pt x="440" y="3129"/>
                  </a:cubicBezTo>
                  <a:cubicBezTo>
                    <a:pt x="1732" y="2526"/>
                    <a:pt x="2823" y="1560"/>
                    <a:pt x="3599" y="363"/>
                  </a:cubicBezTo>
                  <a:cubicBezTo>
                    <a:pt x="3706" y="175"/>
                    <a:pt x="3549" y="0"/>
                    <a:pt x="338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9246;p52"/>
            <p:cNvSpPr/>
            <p:nvPr/>
          </p:nvSpPr>
          <p:spPr>
            <a:xfrm>
              <a:off x="4878784" y="3101320"/>
              <a:ext cx="125680" cy="66438"/>
            </a:xfrm>
            <a:custGeom>
              <a:avLst/>
              <a:gdLst/>
              <a:ahLst/>
              <a:cxnLst/>
              <a:rect l="l" t="t" r="r" b="b"/>
              <a:pathLst>
                <a:path w="4786" h="2530" extrusionOk="0">
                  <a:moveTo>
                    <a:pt x="1818" y="1"/>
                  </a:moveTo>
                  <a:lnTo>
                    <a:pt x="727" y="441"/>
                  </a:lnTo>
                  <a:cubicBezTo>
                    <a:pt x="622" y="479"/>
                    <a:pt x="526" y="537"/>
                    <a:pt x="440" y="613"/>
                  </a:cubicBezTo>
                  <a:lnTo>
                    <a:pt x="412" y="632"/>
                  </a:lnTo>
                  <a:lnTo>
                    <a:pt x="392" y="642"/>
                  </a:lnTo>
                  <a:lnTo>
                    <a:pt x="383" y="661"/>
                  </a:lnTo>
                  <a:lnTo>
                    <a:pt x="354" y="680"/>
                  </a:lnTo>
                  <a:cubicBezTo>
                    <a:pt x="163" y="872"/>
                    <a:pt x="29" y="1130"/>
                    <a:pt x="0" y="1398"/>
                  </a:cubicBezTo>
                  <a:lnTo>
                    <a:pt x="0" y="1446"/>
                  </a:lnTo>
                  <a:lnTo>
                    <a:pt x="0" y="1465"/>
                  </a:lnTo>
                  <a:lnTo>
                    <a:pt x="0" y="1503"/>
                  </a:lnTo>
                  <a:lnTo>
                    <a:pt x="0" y="1532"/>
                  </a:lnTo>
                  <a:lnTo>
                    <a:pt x="0" y="1589"/>
                  </a:lnTo>
                  <a:lnTo>
                    <a:pt x="0" y="1771"/>
                  </a:lnTo>
                  <a:lnTo>
                    <a:pt x="0" y="2307"/>
                  </a:lnTo>
                  <a:cubicBezTo>
                    <a:pt x="0" y="2430"/>
                    <a:pt x="106" y="2529"/>
                    <a:pt x="227" y="2529"/>
                  </a:cubicBezTo>
                  <a:cubicBezTo>
                    <a:pt x="237" y="2529"/>
                    <a:pt x="248" y="2529"/>
                    <a:pt x="258" y="2527"/>
                  </a:cubicBezTo>
                  <a:lnTo>
                    <a:pt x="4517" y="2527"/>
                  </a:lnTo>
                  <a:cubicBezTo>
                    <a:pt x="4528" y="2529"/>
                    <a:pt x="4538" y="2529"/>
                    <a:pt x="4549" y="2529"/>
                  </a:cubicBezTo>
                  <a:cubicBezTo>
                    <a:pt x="4670" y="2529"/>
                    <a:pt x="4776" y="2430"/>
                    <a:pt x="4785" y="2307"/>
                  </a:cubicBezTo>
                  <a:lnTo>
                    <a:pt x="4785" y="1781"/>
                  </a:lnTo>
                  <a:lnTo>
                    <a:pt x="4756" y="1599"/>
                  </a:lnTo>
                  <a:lnTo>
                    <a:pt x="4756" y="1541"/>
                  </a:lnTo>
                  <a:lnTo>
                    <a:pt x="4756" y="1532"/>
                  </a:lnTo>
                  <a:lnTo>
                    <a:pt x="4756" y="1503"/>
                  </a:lnTo>
                  <a:lnTo>
                    <a:pt x="4756" y="1474"/>
                  </a:lnTo>
                  <a:lnTo>
                    <a:pt x="4756" y="1455"/>
                  </a:lnTo>
                  <a:lnTo>
                    <a:pt x="4756" y="1407"/>
                  </a:lnTo>
                  <a:cubicBezTo>
                    <a:pt x="4728" y="1140"/>
                    <a:pt x="4603" y="881"/>
                    <a:pt x="4402" y="690"/>
                  </a:cubicBezTo>
                  <a:lnTo>
                    <a:pt x="4374" y="671"/>
                  </a:lnTo>
                  <a:lnTo>
                    <a:pt x="4364" y="651"/>
                  </a:lnTo>
                  <a:lnTo>
                    <a:pt x="4345" y="642"/>
                  </a:lnTo>
                  <a:lnTo>
                    <a:pt x="4316" y="623"/>
                  </a:lnTo>
                  <a:cubicBezTo>
                    <a:pt x="4230" y="546"/>
                    <a:pt x="4134" y="489"/>
                    <a:pt x="4029" y="450"/>
                  </a:cubicBezTo>
                  <a:lnTo>
                    <a:pt x="2929" y="10"/>
                  </a:lnTo>
                  <a:lnTo>
                    <a:pt x="2651" y="288"/>
                  </a:lnTo>
                  <a:lnTo>
                    <a:pt x="2373" y="556"/>
                  </a:lnTo>
                  <a:lnTo>
                    <a:pt x="2096" y="288"/>
                  </a:lnTo>
                  <a:lnTo>
                    <a:pt x="1818" y="1"/>
                  </a:lnTo>
                  <a:close/>
                </a:path>
              </a:pathLst>
            </a:custGeom>
            <a:solidFill>
              <a:srgbClr val="819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9247;p52"/>
            <p:cNvSpPr/>
            <p:nvPr/>
          </p:nvSpPr>
          <p:spPr>
            <a:xfrm>
              <a:off x="4877760" y="3101819"/>
              <a:ext cx="51049" cy="65939"/>
            </a:xfrm>
            <a:custGeom>
              <a:avLst/>
              <a:gdLst/>
              <a:ahLst/>
              <a:cxnLst/>
              <a:rect l="l" t="t" r="r" b="b"/>
              <a:pathLst>
                <a:path w="1944" h="2511" extrusionOk="0">
                  <a:moveTo>
                    <a:pt x="1848" y="1"/>
                  </a:moveTo>
                  <a:lnTo>
                    <a:pt x="766" y="422"/>
                  </a:lnTo>
                  <a:cubicBezTo>
                    <a:pt x="297" y="613"/>
                    <a:pt x="1" y="1073"/>
                    <a:pt x="20" y="1580"/>
                  </a:cubicBezTo>
                  <a:lnTo>
                    <a:pt x="20" y="2288"/>
                  </a:lnTo>
                  <a:cubicBezTo>
                    <a:pt x="20" y="2411"/>
                    <a:pt x="125" y="2510"/>
                    <a:pt x="247" y="2510"/>
                  </a:cubicBezTo>
                  <a:cubicBezTo>
                    <a:pt x="257" y="2510"/>
                    <a:pt x="268" y="2510"/>
                    <a:pt x="278" y="2508"/>
                  </a:cubicBezTo>
                  <a:lnTo>
                    <a:pt x="336" y="2508"/>
                  </a:lnTo>
                  <a:lnTo>
                    <a:pt x="336" y="1580"/>
                  </a:lnTo>
                  <a:cubicBezTo>
                    <a:pt x="317" y="1073"/>
                    <a:pt x="613" y="613"/>
                    <a:pt x="1082" y="422"/>
                  </a:cubicBezTo>
                  <a:lnTo>
                    <a:pt x="1944" y="87"/>
                  </a:lnTo>
                  <a:lnTo>
                    <a:pt x="1848"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9248;p52"/>
            <p:cNvSpPr/>
            <p:nvPr/>
          </p:nvSpPr>
          <p:spPr>
            <a:xfrm>
              <a:off x="4901131" y="2997278"/>
              <a:ext cx="79463" cy="56328"/>
            </a:xfrm>
            <a:custGeom>
              <a:avLst/>
              <a:gdLst/>
              <a:ahLst/>
              <a:cxnLst/>
              <a:rect l="l" t="t" r="r" b="b"/>
              <a:pathLst>
                <a:path w="3026" h="2145" extrusionOk="0">
                  <a:moveTo>
                    <a:pt x="2690" y="1828"/>
                  </a:moveTo>
                  <a:lnTo>
                    <a:pt x="2661" y="1848"/>
                  </a:lnTo>
                  <a:lnTo>
                    <a:pt x="2671" y="1838"/>
                  </a:lnTo>
                  <a:lnTo>
                    <a:pt x="2690" y="1828"/>
                  </a:lnTo>
                  <a:close/>
                  <a:moveTo>
                    <a:pt x="2661" y="1838"/>
                  </a:moveTo>
                  <a:lnTo>
                    <a:pt x="2652" y="1848"/>
                  </a:lnTo>
                  <a:lnTo>
                    <a:pt x="2623" y="1867"/>
                  </a:lnTo>
                  <a:lnTo>
                    <a:pt x="2661" y="1838"/>
                  </a:lnTo>
                  <a:close/>
                  <a:moveTo>
                    <a:pt x="1455" y="1"/>
                  </a:moveTo>
                  <a:cubicBezTo>
                    <a:pt x="652" y="1"/>
                    <a:pt x="1" y="651"/>
                    <a:pt x="1" y="1455"/>
                  </a:cubicBezTo>
                  <a:lnTo>
                    <a:pt x="1" y="2144"/>
                  </a:lnTo>
                  <a:cubicBezTo>
                    <a:pt x="1" y="2144"/>
                    <a:pt x="326" y="2106"/>
                    <a:pt x="364" y="1943"/>
                  </a:cubicBezTo>
                  <a:cubicBezTo>
                    <a:pt x="384" y="1934"/>
                    <a:pt x="393" y="1915"/>
                    <a:pt x="403" y="1895"/>
                  </a:cubicBezTo>
                  <a:cubicBezTo>
                    <a:pt x="594" y="1895"/>
                    <a:pt x="1465" y="1886"/>
                    <a:pt x="1972" y="1273"/>
                  </a:cubicBezTo>
                  <a:cubicBezTo>
                    <a:pt x="2078" y="1570"/>
                    <a:pt x="2317" y="1800"/>
                    <a:pt x="2623" y="1886"/>
                  </a:cubicBezTo>
                  <a:cubicBezTo>
                    <a:pt x="2633" y="1905"/>
                    <a:pt x="2642" y="1924"/>
                    <a:pt x="2661" y="1943"/>
                  </a:cubicBezTo>
                  <a:cubicBezTo>
                    <a:pt x="2700" y="2106"/>
                    <a:pt x="3025" y="2135"/>
                    <a:pt x="3025" y="2135"/>
                  </a:cubicBezTo>
                  <a:lnTo>
                    <a:pt x="3025" y="1455"/>
                  </a:lnTo>
                  <a:cubicBezTo>
                    <a:pt x="3025" y="651"/>
                    <a:pt x="2374" y="1"/>
                    <a:pt x="15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9249;p52"/>
            <p:cNvSpPr/>
            <p:nvPr/>
          </p:nvSpPr>
          <p:spPr>
            <a:xfrm>
              <a:off x="4901131" y="2997541"/>
              <a:ext cx="43250" cy="56065"/>
            </a:xfrm>
            <a:custGeom>
              <a:avLst/>
              <a:gdLst/>
              <a:ahLst/>
              <a:cxnLst/>
              <a:rect l="l" t="t" r="r" b="b"/>
              <a:pathLst>
                <a:path w="1647" h="2135" extrusionOk="0">
                  <a:moveTo>
                    <a:pt x="1455" y="0"/>
                  </a:moveTo>
                  <a:cubicBezTo>
                    <a:pt x="652" y="0"/>
                    <a:pt x="1" y="651"/>
                    <a:pt x="1" y="1455"/>
                  </a:cubicBezTo>
                  <a:lnTo>
                    <a:pt x="1" y="2134"/>
                  </a:lnTo>
                  <a:cubicBezTo>
                    <a:pt x="87" y="2125"/>
                    <a:pt x="173" y="2106"/>
                    <a:pt x="259" y="2067"/>
                  </a:cubicBezTo>
                  <a:lnTo>
                    <a:pt x="259" y="1828"/>
                  </a:lnTo>
                  <a:lnTo>
                    <a:pt x="259" y="1455"/>
                  </a:lnTo>
                  <a:cubicBezTo>
                    <a:pt x="259" y="680"/>
                    <a:pt x="872" y="38"/>
                    <a:pt x="16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9250;p52"/>
            <p:cNvSpPr/>
            <p:nvPr/>
          </p:nvSpPr>
          <p:spPr>
            <a:xfrm>
              <a:off x="4969749" y="3047802"/>
              <a:ext cx="17620" cy="23371"/>
            </a:xfrm>
            <a:custGeom>
              <a:avLst/>
              <a:gdLst/>
              <a:ahLst/>
              <a:cxnLst/>
              <a:rect l="l" t="t" r="r" b="b"/>
              <a:pathLst>
                <a:path w="671" h="890" extrusionOk="0">
                  <a:moveTo>
                    <a:pt x="240" y="0"/>
                  </a:moveTo>
                  <a:lnTo>
                    <a:pt x="240" y="10"/>
                  </a:lnTo>
                  <a:cubicBezTo>
                    <a:pt x="221" y="4"/>
                    <a:pt x="202" y="1"/>
                    <a:pt x="183" y="1"/>
                  </a:cubicBezTo>
                  <a:cubicBezTo>
                    <a:pt x="88" y="1"/>
                    <a:pt x="0" y="78"/>
                    <a:pt x="0" y="182"/>
                  </a:cubicBezTo>
                  <a:lnTo>
                    <a:pt x="0" y="699"/>
                  </a:lnTo>
                  <a:cubicBezTo>
                    <a:pt x="0" y="804"/>
                    <a:pt x="90" y="889"/>
                    <a:pt x="187" y="889"/>
                  </a:cubicBezTo>
                  <a:cubicBezTo>
                    <a:pt x="205" y="889"/>
                    <a:pt x="222" y="886"/>
                    <a:pt x="240" y="881"/>
                  </a:cubicBezTo>
                  <a:cubicBezTo>
                    <a:pt x="278" y="862"/>
                    <a:pt x="316" y="852"/>
                    <a:pt x="345" y="833"/>
                  </a:cubicBezTo>
                  <a:cubicBezTo>
                    <a:pt x="374" y="795"/>
                    <a:pt x="412" y="766"/>
                    <a:pt x="450" y="747"/>
                  </a:cubicBezTo>
                  <a:cubicBezTo>
                    <a:pt x="670" y="498"/>
                    <a:pt x="556" y="105"/>
                    <a:pt x="240"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9251;p52"/>
            <p:cNvSpPr/>
            <p:nvPr/>
          </p:nvSpPr>
          <p:spPr>
            <a:xfrm>
              <a:off x="4894592" y="3047802"/>
              <a:ext cx="17620" cy="23371"/>
            </a:xfrm>
            <a:custGeom>
              <a:avLst/>
              <a:gdLst/>
              <a:ahLst/>
              <a:cxnLst/>
              <a:rect l="l" t="t" r="r" b="b"/>
              <a:pathLst>
                <a:path w="671" h="890" extrusionOk="0">
                  <a:moveTo>
                    <a:pt x="489" y="0"/>
                  </a:moveTo>
                  <a:cubicBezTo>
                    <a:pt x="470" y="0"/>
                    <a:pt x="451" y="3"/>
                    <a:pt x="432" y="10"/>
                  </a:cubicBezTo>
                  <a:cubicBezTo>
                    <a:pt x="1" y="144"/>
                    <a:pt x="1" y="747"/>
                    <a:pt x="432" y="881"/>
                  </a:cubicBezTo>
                  <a:cubicBezTo>
                    <a:pt x="449" y="887"/>
                    <a:pt x="467" y="889"/>
                    <a:pt x="485" y="889"/>
                  </a:cubicBezTo>
                  <a:cubicBezTo>
                    <a:pt x="582" y="889"/>
                    <a:pt x="671" y="806"/>
                    <a:pt x="671" y="708"/>
                  </a:cubicBezTo>
                  <a:lnTo>
                    <a:pt x="671" y="182"/>
                  </a:lnTo>
                  <a:cubicBezTo>
                    <a:pt x="671" y="125"/>
                    <a:pt x="642" y="67"/>
                    <a:pt x="594" y="38"/>
                  </a:cubicBezTo>
                  <a:cubicBezTo>
                    <a:pt x="562" y="13"/>
                    <a:pt x="526" y="0"/>
                    <a:pt x="48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9252;p52"/>
            <p:cNvSpPr/>
            <p:nvPr/>
          </p:nvSpPr>
          <p:spPr>
            <a:xfrm>
              <a:off x="4926262" y="3088610"/>
              <a:ext cx="29437" cy="33350"/>
            </a:xfrm>
            <a:custGeom>
              <a:avLst/>
              <a:gdLst/>
              <a:ahLst/>
              <a:cxnLst/>
              <a:rect l="l" t="t" r="r" b="b"/>
              <a:pathLst>
                <a:path w="1121" h="1270" extrusionOk="0">
                  <a:moveTo>
                    <a:pt x="186" y="1"/>
                  </a:moveTo>
                  <a:cubicBezTo>
                    <a:pt x="88" y="1"/>
                    <a:pt x="1" y="80"/>
                    <a:pt x="1" y="188"/>
                  </a:cubicBezTo>
                  <a:lnTo>
                    <a:pt x="1" y="724"/>
                  </a:lnTo>
                  <a:cubicBezTo>
                    <a:pt x="1" y="772"/>
                    <a:pt x="20" y="829"/>
                    <a:pt x="58" y="858"/>
                  </a:cubicBezTo>
                  <a:lnTo>
                    <a:pt x="431" y="1222"/>
                  </a:lnTo>
                  <a:cubicBezTo>
                    <a:pt x="460" y="1250"/>
                    <a:pt x="508" y="1269"/>
                    <a:pt x="556" y="1269"/>
                  </a:cubicBezTo>
                  <a:cubicBezTo>
                    <a:pt x="604" y="1269"/>
                    <a:pt x="652" y="1250"/>
                    <a:pt x="690" y="1212"/>
                  </a:cubicBezTo>
                  <a:lnTo>
                    <a:pt x="1063" y="820"/>
                  </a:lnTo>
                  <a:cubicBezTo>
                    <a:pt x="1101" y="791"/>
                    <a:pt x="1111" y="743"/>
                    <a:pt x="1121" y="695"/>
                  </a:cubicBezTo>
                  <a:lnTo>
                    <a:pt x="1121" y="188"/>
                  </a:lnTo>
                  <a:cubicBezTo>
                    <a:pt x="1111" y="140"/>
                    <a:pt x="1092" y="92"/>
                    <a:pt x="1063" y="64"/>
                  </a:cubicBezTo>
                  <a:cubicBezTo>
                    <a:pt x="1025" y="25"/>
                    <a:pt x="977" y="6"/>
                    <a:pt x="929" y="6"/>
                  </a:cubicBezTo>
                  <a:lnTo>
                    <a:pt x="891" y="6"/>
                  </a:lnTo>
                  <a:cubicBezTo>
                    <a:pt x="814" y="25"/>
                    <a:pt x="747" y="35"/>
                    <a:pt x="671" y="35"/>
                  </a:cubicBezTo>
                  <a:lnTo>
                    <a:pt x="451" y="35"/>
                  </a:lnTo>
                  <a:cubicBezTo>
                    <a:pt x="374" y="35"/>
                    <a:pt x="298" y="25"/>
                    <a:pt x="231" y="6"/>
                  </a:cubicBezTo>
                  <a:cubicBezTo>
                    <a:pt x="216" y="2"/>
                    <a:pt x="201" y="1"/>
                    <a:pt x="186"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9253;p52"/>
            <p:cNvSpPr/>
            <p:nvPr/>
          </p:nvSpPr>
          <p:spPr>
            <a:xfrm>
              <a:off x="4926262" y="3088952"/>
              <a:ext cx="17883" cy="33245"/>
            </a:xfrm>
            <a:custGeom>
              <a:avLst/>
              <a:gdLst/>
              <a:ahLst/>
              <a:cxnLst/>
              <a:rect l="l" t="t" r="r" b="b"/>
              <a:pathLst>
                <a:path w="681" h="1266" extrusionOk="0">
                  <a:moveTo>
                    <a:pt x="189" y="0"/>
                  </a:moveTo>
                  <a:cubicBezTo>
                    <a:pt x="87" y="0"/>
                    <a:pt x="1" y="81"/>
                    <a:pt x="1" y="185"/>
                  </a:cubicBezTo>
                  <a:lnTo>
                    <a:pt x="1" y="720"/>
                  </a:lnTo>
                  <a:cubicBezTo>
                    <a:pt x="1" y="768"/>
                    <a:pt x="20" y="826"/>
                    <a:pt x="58" y="864"/>
                  </a:cubicBezTo>
                  <a:lnTo>
                    <a:pt x="431" y="1218"/>
                  </a:lnTo>
                  <a:cubicBezTo>
                    <a:pt x="460" y="1247"/>
                    <a:pt x="508" y="1266"/>
                    <a:pt x="556" y="1266"/>
                  </a:cubicBezTo>
                  <a:cubicBezTo>
                    <a:pt x="604" y="1266"/>
                    <a:pt x="652" y="1247"/>
                    <a:pt x="680" y="1209"/>
                  </a:cubicBezTo>
                  <a:cubicBezTo>
                    <a:pt x="652" y="1209"/>
                    <a:pt x="613" y="1189"/>
                    <a:pt x="594" y="1161"/>
                  </a:cubicBezTo>
                  <a:lnTo>
                    <a:pt x="221" y="797"/>
                  </a:lnTo>
                  <a:cubicBezTo>
                    <a:pt x="183" y="759"/>
                    <a:pt x="164" y="711"/>
                    <a:pt x="173" y="653"/>
                  </a:cubicBezTo>
                  <a:lnTo>
                    <a:pt x="173" y="127"/>
                  </a:lnTo>
                  <a:cubicBezTo>
                    <a:pt x="173" y="79"/>
                    <a:pt x="192" y="31"/>
                    <a:pt x="221" y="3"/>
                  </a:cubicBezTo>
                  <a:cubicBezTo>
                    <a:pt x="210" y="1"/>
                    <a:pt x="199" y="0"/>
                    <a:pt x="18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9254;p52"/>
            <p:cNvSpPr/>
            <p:nvPr/>
          </p:nvSpPr>
          <p:spPr>
            <a:xfrm>
              <a:off x="4909692" y="3030261"/>
              <a:ext cx="62341" cy="66805"/>
            </a:xfrm>
            <a:custGeom>
              <a:avLst/>
              <a:gdLst/>
              <a:ahLst/>
              <a:cxnLst/>
              <a:rect l="l" t="t" r="r" b="b"/>
              <a:pathLst>
                <a:path w="2374" h="2544" extrusionOk="0">
                  <a:moveTo>
                    <a:pt x="1648" y="1"/>
                  </a:moveTo>
                  <a:cubicBezTo>
                    <a:pt x="1634" y="1"/>
                    <a:pt x="1619" y="6"/>
                    <a:pt x="1608" y="17"/>
                  </a:cubicBezTo>
                  <a:cubicBezTo>
                    <a:pt x="1350" y="209"/>
                    <a:pt x="1053" y="352"/>
                    <a:pt x="747" y="439"/>
                  </a:cubicBezTo>
                  <a:cubicBezTo>
                    <a:pt x="651" y="467"/>
                    <a:pt x="555" y="486"/>
                    <a:pt x="460" y="505"/>
                  </a:cubicBezTo>
                  <a:cubicBezTo>
                    <a:pt x="364" y="525"/>
                    <a:pt x="268" y="534"/>
                    <a:pt x="172" y="544"/>
                  </a:cubicBezTo>
                  <a:cubicBezTo>
                    <a:pt x="77" y="544"/>
                    <a:pt x="0" y="630"/>
                    <a:pt x="0" y="726"/>
                  </a:cubicBezTo>
                  <a:lnTo>
                    <a:pt x="0" y="1472"/>
                  </a:lnTo>
                  <a:cubicBezTo>
                    <a:pt x="0" y="2065"/>
                    <a:pt x="479" y="2544"/>
                    <a:pt x="1082" y="2544"/>
                  </a:cubicBezTo>
                  <a:lnTo>
                    <a:pt x="1302" y="2544"/>
                  </a:lnTo>
                  <a:cubicBezTo>
                    <a:pt x="1895" y="2544"/>
                    <a:pt x="2374" y="2065"/>
                    <a:pt x="2374" y="1472"/>
                  </a:cubicBezTo>
                  <a:lnTo>
                    <a:pt x="2374" y="697"/>
                  </a:lnTo>
                  <a:cubicBezTo>
                    <a:pt x="2374" y="620"/>
                    <a:pt x="2335" y="553"/>
                    <a:pt x="2259" y="525"/>
                  </a:cubicBezTo>
                  <a:cubicBezTo>
                    <a:pt x="2240" y="515"/>
                    <a:pt x="2221" y="505"/>
                    <a:pt x="2201" y="496"/>
                  </a:cubicBezTo>
                  <a:cubicBezTo>
                    <a:pt x="1991" y="410"/>
                    <a:pt x="1819" y="257"/>
                    <a:pt x="1713" y="56"/>
                  </a:cubicBezTo>
                  <a:lnTo>
                    <a:pt x="1704" y="37"/>
                  </a:lnTo>
                  <a:cubicBezTo>
                    <a:pt x="1692" y="13"/>
                    <a:pt x="1670" y="1"/>
                    <a:pt x="1648"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9255;p52"/>
            <p:cNvSpPr/>
            <p:nvPr/>
          </p:nvSpPr>
          <p:spPr>
            <a:xfrm>
              <a:off x="4909692" y="3030261"/>
              <a:ext cx="45509" cy="67068"/>
            </a:xfrm>
            <a:custGeom>
              <a:avLst/>
              <a:gdLst/>
              <a:ahLst/>
              <a:cxnLst/>
              <a:rect l="l" t="t" r="r" b="b"/>
              <a:pathLst>
                <a:path w="1733" h="2554" extrusionOk="0">
                  <a:moveTo>
                    <a:pt x="1648" y="1"/>
                  </a:moveTo>
                  <a:cubicBezTo>
                    <a:pt x="1634" y="1"/>
                    <a:pt x="1619" y="6"/>
                    <a:pt x="1608" y="17"/>
                  </a:cubicBezTo>
                  <a:cubicBezTo>
                    <a:pt x="1350" y="209"/>
                    <a:pt x="1053" y="352"/>
                    <a:pt x="747" y="439"/>
                  </a:cubicBezTo>
                  <a:cubicBezTo>
                    <a:pt x="651" y="467"/>
                    <a:pt x="555" y="486"/>
                    <a:pt x="460" y="505"/>
                  </a:cubicBezTo>
                  <a:cubicBezTo>
                    <a:pt x="364" y="525"/>
                    <a:pt x="268" y="534"/>
                    <a:pt x="172" y="544"/>
                  </a:cubicBezTo>
                  <a:cubicBezTo>
                    <a:pt x="77" y="553"/>
                    <a:pt x="0" y="630"/>
                    <a:pt x="0" y="726"/>
                  </a:cubicBezTo>
                  <a:lnTo>
                    <a:pt x="0" y="1472"/>
                  </a:lnTo>
                  <a:cubicBezTo>
                    <a:pt x="0" y="2065"/>
                    <a:pt x="479" y="2554"/>
                    <a:pt x="1082" y="2554"/>
                  </a:cubicBezTo>
                  <a:lnTo>
                    <a:pt x="1302" y="2554"/>
                  </a:lnTo>
                  <a:cubicBezTo>
                    <a:pt x="699" y="2554"/>
                    <a:pt x="220" y="2065"/>
                    <a:pt x="220" y="1472"/>
                  </a:cubicBezTo>
                  <a:lnTo>
                    <a:pt x="220" y="726"/>
                  </a:lnTo>
                  <a:cubicBezTo>
                    <a:pt x="220" y="630"/>
                    <a:pt x="297" y="553"/>
                    <a:pt x="393" y="544"/>
                  </a:cubicBezTo>
                  <a:cubicBezTo>
                    <a:pt x="488" y="534"/>
                    <a:pt x="584" y="525"/>
                    <a:pt x="680" y="505"/>
                  </a:cubicBezTo>
                  <a:cubicBezTo>
                    <a:pt x="775" y="486"/>
                    <a:pt x="871" y="467"/>
                    <a:pt x="967" y="439"/>
                  </a:cubicBezTo>
                  <a:cubicBezTo>
                    <a:pt x="1235" y="362"/>
                    <a:pt x="1493" y="247"/>
                    <a:pt x="1732" y="84"/>
                  </a:cubicBezTo>
                  <a:lnTo>
                    <a:pt x="1713" y="56"/>
                  </a:lnTo>
                  <a:lnTo>
                    <a:pt x="1704" y="37"/>
                  </a:lnTo>
                  <a:cubicBezTo>
                    <a:pt x="1692" y="13"/>
                    <a:pt x="1670" y="1"/>
                    <a:pt x="1648"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9256;p52"/>
            <p:cNvSpPr/>
            <p:nvPr/>
          </p:nvSpPr>
          <p:spPr>
            <a:xfrm>
              <a:off x="5142408" y="3101583"/>
              <a:ext cx="124919" cy="66175"/>
            </a:xfrm>
            <a:custGeom>
              <a:avLst/>
              <a:gdLst/>
              <a:ahLst/>
              <a:cxnLst/>
              <a:rect l="l" t="t" r="r" b="b"/>
              <a:pathLst>
                <a:path w="4757" h="2520" extrusionOk="0">
                  <a:moveTo>
                    <a:pt x="1819" y="0"/>
                  </a:moveTo>
                  <a:lnTo>
                    <a:pt x="728" y="440"/>
                  </a:lnTo>
                  <a:cubicBezTo>
                    <a:pt x="622" y="479"/>
                    <a:pt x="527" y="536"/>
                    <a:pt x="441" y="613"/>
                  </a:cubicBezTo>
                  <a:lnTo>
                    <a:pt x="412" y="632"/>
                  </a:lnTo>
                  <a:lnTo>
                    <a:pt x="393" y="641"/>
                  </a:lnTo>
                  <a:lnTo>
                    <a:pt x="383" y="661"/>
                  </a:lnTo>
                  <a:lnTo>
                    <a:pt x="354" y="680"/>
                  </a:lnTo>
                  <a:cubicBezTo>
                    <a:pt x="163" y="871"/>
                    <a:pt x="29" y="1130"/>
                    <a:pt x="0" y="1397"/>
                  </a:cubicBezTo>
                  <a:lnTo>
                    <a:pt x="0" y="1445"/>
                  </a:lnTo>
                  <a:lnTo>
                    <a:pt x="0" y="1464"/>
                  </a:lnTo>
                  <a:lnTo>
                    <a:pt x="0" y="1493"/>
                  </a:lnTo>
                  <a:lnTo>
                    <a:pt x="0" y="1522"/>
                  </a:lnTo>
                  <a:lnTo>
                    <a:pt x="0" y="1531"/>
                  </a:lnTo>
                  <a:lnTo>
                    <a:pt x="0" y="1589"/>
                  </a:lnTo>
                  <a:lnTo>
                    <a:pt x="0" y="1771"/>
                  </a:lnTo>
                  <a:lnTo>
                    <a:pt x="0" y="2297"/>
                  </a:lnTo>
                  <a:cubicBezTo>
                    <a:pt x="0" y="2420"/>
                    <a:pt x="106" y="2519"/>
                    <a:pt x="227" y="2519"/>
                  </a:cubicBezTo>
                  <a:cubicBezTo>
                    <a:pt x="237" y="2519"/>
                    <a:pt x="248" y="2519"/>
                    <a:pt x="259" y="2517"/>
                  </a:cubicBezTo>
                  <a:lnTo>
                    <a:pt x="4489" y="2517"/>
                  </a:lnTo>
                  <a:cubicBezTo>
                    <a:pt x="4499" y="2519"/>
                    <a:pt x="4510" y="2519"/>
                    <a:pt x="4520" y="2519"/>
                  </a:cubicBezTo>
                  <a:cubicBezTo>
                    <a:pt x="4642" y="2519"/>
                    <a:pt x="4748" y="2420"/>
                    <a:pt x="4757" y="2297"/>
                  </a:cubicBezTo>
                  <a:lnTo>
                    <a:pt x="4757" y="1771"/>
                  </a:lnTo>
                  <a:lnTo>
                    <a:pt x="4757" y="1589"/>
                  </a:lnTo>
                  <a:lnTo>
                    <a:pt x="4747" y="1589"/>
                  </a:lnTo>
                  <a:lnTo>
                    <a:pt x="4747" y="1531"/>
                  </a:lnTo>
                  <a:lnTo>
                    <a:pt x="4747" y="1522"/>
                  </a:lnTo>
                  <a:lnTo>
                    <a:pt x="4747" y="1493"/>
                  </a:lnTo>
                  <a:lnTo>
                    <a:pt x="4747" y="1464"/>
                  </a:lnTo>
                  <a:lnTo>
                    <a:pt x="4747" y="1445"/>
                  </a:lnTo>
                  <a:lnTo>
                    <a:pt x="4747" y="1397"/>
                  </a:lnTo>
                  <a:cubicBezTo>
                    <a:pt x="4709" y="1130"/>
                    <a:pt x="4584" y="871"/>
                    <a:pt x="4393" y="680"/>
                  </a:cubicBezTo>
                  <a:lnTo>
                    <a:pt x="4364" y="661"/>
                  </a:lnTo>
                  <a:lnTo>
                    <a:pt x="4345" y="641"/>
                  </a:lnTo>
                  <a:lnTo>
                    <a:pt x="4336" y="632"/>
                  </a:lnTo>
                  <a:lnTo>
                    <a:pt x="4307" y="613"/>
                  </a:lnTo>
                  <a:cubicBezTo>
                    <a:pt x="4221" y="536"/>
                    <a:pt x="4125" y="479"/>
                    <a:pt x="4010" y="440"/>
                  </a:cubicBezTo>
                  <a:lnTo>
                    <a:pt x="2929" y="0"/>
                  </a:lnTo>
                  <a:lnTo>
                    <a:pt x="2651" y="287"/>
                  </a:lnTo>
                  <a:lnTo>
                    <a:pt x="2374" y="555"/>
                  </a:lnTo>
                  <a:lnTo>
                    <a:pt x="2096" y="287"/>
                  </a:lnTo>
                  <a:lnTo>
                    <a:pt x="1819" y="0"/>
                  </a:lnTo>
                  <a:close/>
                </a:path>
              </a:pathLst>
            </a:custGeom>
            <a:solidFill>
              <a:srgbClr val="819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9257;p52"/>
            <p:cNvSpPr/>
            <p:nvPr/>
          </p:nvSpPr>
          <p:spPr>
            <a:xfrm>
              <a:off x="5140885" y="3101819"/>
              <a:ext cx="51049" cy="65939"/>
            </a:xfrm>
            <a:custGeom>
              <a:avLst/>
              <a:gdLst/>
              <a:ahLst/>
              <a:cxnLst/>
              <a:rect l="l" t="t" r="r" b="b"/>
              <a:pathLst>
                <a:path w="1944" h="2511" extrusionOk="0">
                  <a:moveTo>
                    <a:pt x="1858" y="1"/>
                  </a:moveTo>
                  <a:lnTo>
                    <a:pt x="776" y="422"/>
                  </a:lnTo>
                  <a:cubicBezTo>
                    <a:pt x="298" y="613"/>
                    <a:pt x="1" y="1073"/>
                    <a:pt x="20" y="1580"/>
                  </a:cubicBezTo>
                  <a:lnTo>
                    <a:pt x="20" y="2288"/>
                  </a:lnTo>
                  <a:cubicBezTo>
                    <a:pt x="29" y="2411"/>
                    <a:pt x="135" y="2510"/>
                    <a:pt x="256" y="2510"/>
                  </a:cubicBezTo>
                  <a:cubicBezTo>
                    <a:pt x="267" y="2510"/>
                    <a:pt x="277" y="2510"/>
                    <a:pt x="288" y="2508"/>
                  </a:cubicBezTo>
                  <a:lnTo>
                    <a:pt x="345" y="2508"/>
                  </a:lnTo>
                  <a:lnTo>
                    <a:pt x="345" y="1580"/>
                  </a:lnTo>
                  <a:cubicBezTo>
                    <a:pt x="317" y="1073"/>
                    <a:pt x="623" y="613"/>
                    <a:pt x="1092" y="422"/>
                  </a:cubicBezTo>
                  <a:lnTo>
                    <a:pt x="1944" y="87"/>
                  </a:lnTo>
                  <a:lnTo>
                    <a:pt x="1858"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9258;p52"/>
            <p:cNvSpPr/>
            <p:nvPr/>
          </p:nvSpPr>
          <p:spPr>
            <a:xfrm>
              <a:off x="5164256" y="2997278"/>
              <a:ext cx="79699" cy="56328"/>
            </a:xfrm>
            <a:custGeom>
              <a:avLst/>
              <a:gdLst/>
              <a:ahLst/>
              <a:cxnLst/>
              <a:rect l="l" t="t" r="r" b="b"/>
              <a:pathLst>
                <a:path w="3035" h="2145" extrusionOk="0">
                  <a:moveTo>
                    <a:pt x="2671" y="1838"/>
                  </a:moveTo>
                  <a:lnTo>
                    <a:pt x="2661" y="1848"/>
                  </a:lnTo>
                  <a:lnTo>
                    <a:pt x="2633" y="1867"/>
                  </a:lnTo>
                  <a:lnTo>
                    <a:pt x="2671" y="1838"/>
                  </a:lnTo>
                  <a:close/>
                  <a:moveTo>
                    <a:pt x="1456" y="1"/>
                  </a:moveTo>
                  <a:cubicBezTo>
                    <a:pt x="652" y="1"/>
                    <a:pt x="1" y="651"/>
                    <a:pt x="1" y="1455"/>
                  </a:cubicBezTo>
                  <a:lnTo>
                    <a:pt x="1" y="2144"/>
                  </a:lnTo>
                  <a:cubicBezTo>
                    <a:pt x="1" y="2144"/>
                    <a:pt x="336" y="2106"/>
                    <a:pt x="374" y="1943"/>
                  </a:cubicBezTo>
                  <a:cubicBezTo>
                    <a:pt x="393" y="1934"/>
                    <a:pt x="403" y="1915"/>
                    <a:pt x="412" y="1895"/>
                  </a:cubicBezTo>
                  <a:cubicBezTo>
                    <a:pt x="594" y="1895"/>
                    <a:pt x="1475" y="1886"/>
                    <a:pt x="1972" y="1273"/>
                  </a:cubicBezTo>
                  <a:cubicBezTo>
                    <a:pt x="2087" y="1570"/>
                    <a:pt x="2326" y="1800"/>
                    <a:pt x="2633" y="1886"/>
                  </a:cubicBezTo>
                  <a:cubicBezTo>
                    <a:pt x="2633" y="1905"/>
                    <a:pt x="2652" y="1924"/>
                    <a:pt x="2661" y="1943"/>
                  </a:cubicBezTo>
                  <a:cubicBezTo>
                    <a:pt x="2700" y="2106"/>
                    <a:pt x="3035" y="2135"/>
                    <a:pt x="3035" y="2135"/>
                  </a:cubicBezTo>
                  <a:lnTo>
                    <a:pt x="3035" y="1455"/>
                  </a:lnTo>
                  <a:cubicBezTo>
                    <a:pt x="3035" y="651"/>
                    <a:pt x="2384" y="1"/>
                    <a:pt x="15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9259;p52"/>
            <p:cNvSpPr/>
            <p:nvPr/>
          </p:nvSpPr>
          <p:spPr>
            <a:xfrm>
              <a:off x="5164256" y="2997541"/>
              <a:ext cx="43250" cy="56065"/>
            </a:xfrm>
            <a:custGeom>
              <a:avLst/>
              <a:gdLst/>
              <a:ahLst/>
              <a:cxnLst/>
              <a:rect l="l" t="t" r="r" b="b"/>
              <a:pathLst>
                <a:path w="1647" h="2135" extrusionOk="0">
                  <a:moveTo>
                    <a:pt x="1456" y="0"/>
                  </a:moveTo>
                  <a:cubicBezTo>
                    <a:pt x="652" y="0"/>
                    <a:pt x="1" y="651"/>
                    <a:pt x="1" y="1455"/>
                  </a:cubicBezTo>
                  <a:lnTo>
                    <a:pt x="1" y="2134"/>
                  </a:lnTo>
                  <a:cubicBezTo>
                    <a:pt x="97" y="2125"/>
                    <a:pt x="183" y="2106"/>
                    <a:pt x="259" y="2067"/>
                  </a:cubicBezTo>
                  <a:lnTo>
                    <a:pt x="259" y="1828"/>
                  </a:lnTo>
                  <a:lnTo>
                    <a:pt x="259" y="1455"/>
                  </a:lnTo>
                  <a:cubicBezTo>
                    <a:pt x="259" y="680"/>
                    <a:pt x="872" y="38"/>
                    <a:pt x="16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9260;p52"/>
            <p:cNvSpPr/>
            <p:nvPr/>
          </p:nvSpPr>
          <p:spPr>
            <a:xfrm>
              <a:off x="5233136" y="3047802"/>
              <a:ext cx="17358" cy="23371"/>
            </a:xfrm>
            <a:custGeom>
              <a:avLst/>
              <a:gdLst/>
              <a:ahLst/>
              <a:cxnLst/>
              <a:rect l="l" t="t" r="r" b="b"/>
              <a:pathLst>
                <a:path w="661" h="890" extrusionOk="0">
                  <a:moveTo>
                    <a:pt x="239" y="0"/>
                  </a:moveTo>
                  <a:lnTo>
                    <a:pt x="239" y="10"/>
                  </a:lnTo>
                  <a:cubicBezTo>
                    <a:pt x="219" y="4"/>
                    <a:pt x="199" y="1"/>
                    <a:pt x="180" y="1"/>
                  </a:cubicBezTo>
                  <a:cubicBezTo>
                    <a:pt x="81" y="1"/>
                    <a:pt x="0" y="78"/>
                    <a:pt x="0" y="182"/>
                  </a:cubicBezTo>
                  <a:lnTo>
                    <a:pt x="0" y="699"/>
                  </a:lnTo>
                  <a:cubicBezTo>
                    <a:pt x="0" y="804"/>
                    <a:pt x="83" y="889"/>
                    <a:pt x="184" y="889"/>
                  </a:cubicBezTo>
                  <a:cubicBezTo>
                    <a:pt x="202" y="889"/>
                    <a:pt x="221" y="886"/>
                    <a:pt x="239" y="881"/>
                  </a:cubicBezTo>
                  <a:cubicBezTo>
                    <a:pt x="268" y="862"/>
                    <a:pt x="306" y="852"/>
                    <a:pt x="335" y="833"/>
                  </a:cubicBezTo>
                  <a:cubicBezTo>
                    <a:pt x="373" y="795"/>
                    <a:pt x="402" y="766"/>
                    <a:pt x="440" y="747"/>
                  </a:cubicBezTo>
                  <a:cubicBezTo>
                    <a:pt x="661" y="498"/>
                    <a:pt x="555" y="105"/>
                    <a:pt x="239"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9261;p52"/>
            <p:cNvSpPr/>
            <p:nvPr/>
          </p:nvSpPr>
          <p:spPr>
            <a:xfrm>
              <a:off x="5157980" y="3047802"/>
              <a:ext cx="17358" cy="23371"/>
            </a:xfrm>
            <a:custGeom>
              <a:avLst/>
              <a:gdLst/>
              <a:ahLst/>
              <a:cxnLst/>
              <a:rect l="l" t="t" r="r" b="b"/>
              <a:pathLst>
                <a:path w="661" h="890" extrusionOk="0">
                  <a:moveTo>
                    <a:pt x="479" y="0"/>
                  </a:moveTo>
                  <a:cubicBezTo>
                    <a:pt x="460" y="0"/>
                    <a:pt x="441" y="3"/>
                    <a:pt x="422" y="10"/>
                  </a:cubicBezTo>
                  <a:cubicBezTo>
                    <a:pt x="1" y="144"/>
                    <a:pt x="1" y="747"/>
                    <a:pt x="422" y="881"/>
                  </a:cubicBezTo>
                  <a:cubicBezTo>
                    <a:pt x="441" y="887"/>
                    <a:pt x="460" y="889"/>
                    <a:pt x="478" y="889"/>
                  </a:cubicBezTo>
                  <a:cubicBezTo>
                    <a:pt x="579" y="889"/>
                    <a:pt x="661" y="806"/>
                    <a:pt x="661" y="708"/>
                  </a:cubicBezTo>
                  <a:lnTo>
                    <a:pt x="661" y="182"/>
                  </a:lnTo>
                  <a:cubicBezTo>
                    <a:pt x="661" y="125"/>
                    <a:pt x="632" y="67"/>
                    <a:pt x="584" y="38"/>
                  </a:cubicBezTo>
                  <a:cubicBezTo>
                    <a:pt x="553" y="13"/>
                    <a:pt x="516" y="0"/>
                    <a:pt x="47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9262;p52"/>
            <p:cNvSpPr/>
            <p:nvPr/>
          </p:nvSpPr>
          <p:spPr>
            <a:xfrm>
              <a:off x="5189387" y="3088610"/>
              <a:ext cx="29700" cy="33587"/>
            </a:xfrm>
            <a:custGeom>
              <a:avLst/>
              <a:gdLst/>
              <a:ahLst/>
              <a:cxnLst/>
              <a:rect l="l" t="t" r="r" b="b"/>
              <a:pathLst>
                <a:path w="1131" h="1279" extrusionOk="0">
                  <a:moveTo>
                    <a:pt x="186" y="1"/>
                  </a:moveTo>
                  <a:cubicBezTo>
                    <a:pt x="90" y="1"/>
                    <a:pt x="11" y="80"/>
                    <a:pt x="11" y="188"/>
                  </a:cubicBezTo>
                  <a:lnTo>
                    <a:pt x="11" y="724"/>
                  </a:lnTo>
                  <a:cubicBezTo>
                    <a:pt x="1" y="781"/>
                    <a:pt x="30" y="829"/>
                    <a:pt x="68" y="877"/>
                  </a:cubicBezTo>
                  <a:lnTo>
                    <a:pt x="441" y="1231"/>
                  </a:lnTo>
                  <a:cubicBezTo>
                    <a:pt x="470" y="1260"/>
                    <a:pt x="518" y="1279"/>
                    <a:pt x="566" y="1279"/>
                  </a:cubicBezTo>
                  <a:cubicBezTo>
                    <a:pt x="613" y="1279"/>
                    <a:pt x="661" y="1260"/>
                    <a:pt x="690" y="1222"/>
                  </a:cubicBezTo>
                  <a:lnTo>
                    <a:pt x="1073" y="829"/>
                  </a:lnTo>
                  <a:cubicBezTo>
                    <a:pt x="1102" y="800"/>
                    <a:pt x="1121" y="753"/>
                    <a:pt x="1121" y="705"/>
                  </a:cubicBezTo>
                  <a:lnTo>
                    <a:pt x="1121" y="198"/>
                  </a:lnTo>
                  <a:cubicBezTo>
                    <a:pt x="1130" y="150"/>
                    <a:pt x="1102" y="92"/>
                    <a:pt x="1063" y="64"/>
                  </a:cubicBezTo>
                  <a:cubicBezTo>
                    <a:pt x="1025" y="25"/>
                    <a:pt x="977" y="6"/>
                    <a:pt x="929" y="6"/>
                  </a:cubicBezTo>
                  <a:lnTo>
                    <a:pt x="891" y="6"/>
                  </a:lnTo>
                  <a:cubicBezTo>
                    <a:pt x="824" y="25"/>
                    <a:pt x="747" y="35"/>
                    <a:pt x="680" y="35"/>
                  </a:cubicBezTo>
                  <a:lnTo>
                    <a:pt x="451" y="35"/>
                  </a:lnTo>
                  <a:cubicBezTo>
                    <a:pt x="384" y="35"/>
                    <a:pt x="307" y="25"/>
                    <a:pt x="231" y="6"/>
                  </a:cubicBezTo>
                  <a:cubicBezTo>
                    <a:pt x="216" y="2"/>
                    <a:pt x="201" y="1"/>
                    <a:pt x="186"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9263;p52"/>
            <p:cNvSpPr/>
            <p:nvPr/>
          </p:nvSpPr>
          <p:spPr>
            <a:xfrm>
              <a:off x="5189650" y="3088952"/>
              <a:ext cx="17857" cy="33245"/>
            </a:xfrm>
            <a:custGeom>
              <a:avLst/>
              <a:gdLst/>
              <a:ahLst/>
              <a:cxnLst/>
              <a:rect l="l" t="t" r="r" b="b"/>
              <a:pathLst>
                <a:path w="680" h="1266" extrusionOk="0">
                  <a:moveTo>
                    <a:pt x="181" y="0"/>
                  </a:moveTo>
                  <a:cubicBezTo>
                    <a:pt x="87" y="0"/>
                    <a:pt x="1" y="81"/>
                    <a:pt x="1" y="185"/>
                  </a:cubicBezTo>
                  <a:lnTo>
                    <a:pt x="1" y="720"/>
                  </a:lnTo>
                  <a:cubicBezTo>
                    <a:pt x="1" y="768"/>
                    <a:pt x="20" y="826"/>
                    <a:pt x="58" y="864"/>
                  </a:cubicBezTo>
                  <a:lnTo>
                    <a:pt x="431" y="1218"/>
                  </a:lnTo>
                  <a:cubicBezTo>
                    <a:pt x="460" y="1247"/>
                    <a:pt x="508" y="1266"/>
                    <a:pt x="556" y="1266"/>
                  </a:cubicBezTo>
                  <a:cubicBezTo>
                    <a:pt x="603" y="1266"/>
                    <a:pt x="651" y="1247"/>
                    <a:pt x="680" y="1209"/>
                  </a:cubicBezTo>
                  <a:cubicBezTo>
                    <a:pt x="642" y="1209"/>
                    <a:pt x="613" y="1189"/>
                    <a:pt x="584" y="1161"/>
                  </a:cubicBezTo>
                  <a:lnTo>
                    <a:pt x="221" y="797"/>
                  </a:lnTo>
                  <a:cubicBezTo>
                    <a:pt x="182" y="759"/>
                    <a:pt x="163" y="711"/>
                    <a:pt x="163" y="653"/>
                  </a:cubicBezTo>
                  <a:lnTo>
                    <a:pt x="163" y="127"/>
                  </a:lnTo>
                  <a:cubicBezTo>
                    <a:pt x="163" y="79"/>
                    <a:pt x="182" y="31"/>
                    <a:pt x="211" y="3"/>
                  </a:cubicBezTo>
                  <a:cubicBezTo>
                    <a:pt x="201" y="1"/>
                    <a:pt x="191" y="0"/>
                    <a:pt x="181"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264;p52"/>
            <p:cNvSpPr/>
            <p:nvPr/>
          </p:nvSpPr>
          <p:spPr>
            <a:xfrm>
              <a:off x="5173054" y="3030261"/>
              <a:ext cx="62368" cy="66805"/>
            </a:xfrm>
            <a:custGeom>
              <a:avLst/>
              <a:gdLst/>
              <a:ahLst/>
              <a:cxnLst/>
              <a:rect l="l" t="t" r="r" b="b"/>
              <a:pathLst>
                <a:path w="2375" h="2544" extrusionOk="0">
                  <a:moveTo>
                    <a:pt x="1649" y="1"/>
                  </a:moveTo>
                  <a:cubicBezTo>
                    <a:pt x="1634" y="1"/>
                    <a:pt x="1620" y="6"/>
                    <a:pt x="1609" y="17"/>
                  </a:cubicBezTo>
                  <a:cubicBezTo>
                    <a:pt x="1350" y="209"/>
                    <a:pt x="1054" y="352"/>
                    <a:pt x="747" y="439"/>
                  </a:cubicBezTo>
                  <a:cubicBezTo>
                    <a:pt x="652" y="467"/>
                    <a:pt x="556" y="486"/>
                    <a:pt x="460" y="505"/>
                  </a:cubicBezTo>
                  <a:cubicBezTo>
                    <a:pt x="365" y="525"/>
                    <a:pt x="269" y="534"/>
                    <a:pt x="173" y="544"/>
                  </a:cubicBezTo>
                  <a:cubicBezTo>
                    <a:pt x="68" y="544"/>
                    <a:pt x="1" y="630"/>
                    <a:pt x="1" y="726"/>
                  </a:cubicBezTo>
                  <a:lnTo>
                    <a:pt x="1" y="1472"/>
                  </a:lnTo>
                  <a:cubicBezTo>
                    <a:pt x="1" y="2065"/>
                    <a:pt x="479" y="2544"/>
                    <a:pt x="1073" y="2544"/>
                  </a:cubicBezTo>
                  <a:lnTo>
                    <a:pt x="1302" y="2544"/>
                  </a:lnTo>
                  <a:cubicBezTo>
                    <a:pt x="1896" y="2544"/>
                    <a:pt x="2374" y="2065"/>
                    <a:pt x="2374" y="1472"/>
                  </a:cubicBezTo>
                  <a:lnTo>
                    <a:pt x="2374" y="697"/>
                  </a:lnTo>
                  <a:cubicBezTo>
                    <a:pt x="2374" y="620"/>
                    <a:pt x="2326" y="553"/>
                    <a:pt x="2259" y="525"/>
                  </a:cubicBezTo>
                  <a:cubicBezTo>
                    <a:pt x="2240" y="515"/>
                    <a:pt x="2221" y="505"/>
                    <a:pt x="2192" y="496"/>
                  </a:cubicBezTo>
                  <a:cubicBezTo>
                    <a:pt x="1982" y="410"/>
                    <a:pt x="1810" y="257"/>
                    <a:pt x="1714" y="56"/>
                  </a:cubicBezTo>
                  <a:lnTo>
                    <a:pt x="1704" y="37"/>
                  </a:lnTo>
                  <a:cubicBezTo>
                    <a:pt x="1693" y="13"/>
                    <a:pt x="1671" y="1"/>
                    <a:pt x="1649"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9265;p52"/>
            <p:cNvSpPr/>
            <p:nvPr/>
          </p:nvSpPr>
          <p:spPr>
            <a:xfrm>
              <a:off x="5172817" y="3030261"/>
              <a:ext cx="45509" cy="67068"/>
            </a:xfrm>
            <a:custGeom>
              <a:avLst/>
              <a:gdLst/>
              <a:ahLst/>
              <a:cxnLst/>
              <a:rect l="l" t="t" r="r" b="b"/>
              <a:pathLst>
                <a:path w="1733" h="2554" extrusionOk="0">
                  <a:moveTo>
                    <a:pt x="1648" y="1"/>
                  </a:moveTo>
                  <a:cubicBezTo>
                    <a:pt x="1634" y="1"/>
                    <a:pt x="1619" y="6"/>
                    <a:pt x="1608" y="17"/>
                  </a:cubicBezTo>
                  <a:cubicBezTo>
                    <a:pt x="1350" y="209"/>
                    <a:pt x="1053" y="352"/>
                    <a:pt x="747" y="439"/>
                  </a:cubicBezTo>
                  <a:cubicBezTo>
                    <a:pt x="651" y="467"/>
                    <a:pt x="555" y="486"/>
                    <a:pt x="460" y="505"/>
                  </a:cubicBezTo>
                  <a:cubicBezTo>
                    <a:pt x="364" y="525"/>
                    <a:pt x="268" y="534"/>
                    <a:pt x="173" y="544"/>
                  </a:cubicBezTo>
                  <a:cubicBezTo>
                    <a:pt x="77" y="553"/>
                    <a:pt x="0" y="630"/>
                    <a:pt x="0" y="726"/>
                  </a:cubicBezTo>
                  <a:lnTo>
                    <a:pt x="0" y="1472"/>
                  </a:lnTo>
                  <a:cubicBezTo>
                    <a:pt x="0" y="2065"/>
                    <a:pt x="479" y="2554"/>
                    <a:pt x="1082" y="2554"/>
                  </a:cubicBezTo>
                  <a:lnTo>
                    <a:pt x="1302" y="2554"/>
                  </a:lnTo>
                  <a:cubicBezTo>
                    <a:pt x="699" y="2554"/>
                    <a:pt x="220" y="2065"/>
                    <a:pt x="220" y="1472"/>
                  </a:cubicBezTo>
                  <a:lnTo>
                    <a:pt x="220" y="726"/>
                  </a:lnTo>
                  <a:cubicBezTo>
                    <a:pt x="220" y="630"/>
                    <a:pt x="297" y="553"/>
                    <a:pt x="393" y="544"/>
                  </a:cubicBezTo>
                  <a:cubicBezTo>
                    <a:pt x="488" y="534"/>
                    <a:pt x="584" y="525"/>
                    <a:pt x="680" y="505"/>
                  </a:cubicBezTo>
                  <a:cubicBezTo>
                    <a:pt x="775" y="486"/>
                    <a:pt x="871" y="467"/>
                    <a:pt x="967" y="439"/>
                  </a:cubicBezTo>
                  <a:cubicBezTo>
                    <a:pt x="1235" y="362"/>
                    <a:pt x="1493" y="247"/>
                    <a:pt x="1733" y="84"/>
                  </a:cubicBezTo>
                  <a:lnTo>
                    <a:pt x="1713" y="56"/>
                  </a:lnTo>
                  <a:lnTo>
                    <a:pt x="1704" y="37"/>
                  </a:lnTo>
                  <a:cubicBezTo>
                    <a:pt x="1692" y="13"/>
                    <a:pt x="1670" y="1"/>
                    <a:pt x="1648"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9266;p52"/>
            <p:cNvSpPr/>
            <p:nvPr/>
          </p:nvSpPr>
          <p:spPr>
            <a:xfrm>
              <a:off x="5009953" y="2992000"/>
              <a:ext cx="125680" cy="66149"/>
            </a:xfrm>
            <a:custGeom>
              <a:avLst/>
              <a:gdLst/>
              <a:ahLst/>
              <a:cxnLst/>
              <a:rect l="l" t="t" r="r" b="b"/>
              <a:pathLst>
                <a:path w="4786" h="2519" extrusionOk="0">
                  <a:moveTo>
                    <a:pt x="1848" y="1"/>
                  </a:moveTo>
                  <a:lnTo>
                    <a:pt x="766" y="431"/>
                  </a:lnTo>
                  <a:cubicBezTo>
                    <a:pt x="642" y="470"/>
                    <a:pt x="537" y="527"/>
                    <a:pt x="441" y="604"/>
                  </a:cubicBezTo>
                  <a:lnTo>
                    <a:pt x="412" y="623"/>
                  </a:lnTo>
                  <a:lnTo>
                    <a:pt x="403" y="642"/>
                  </a:lnTo>
                  <a:lnTo>
                    <a:pt x="384" y="651"/>
                  </a:lnTo>
                  <a:lnTo>
                    <a:pt x="364" y="671"/>
                  </a:lnTo>
                  <a:cubicBezTo>
                    <a:pt x="163" y="862"/>
                    <a:pt x="39" y="1120"/>
                    <a:pt x="1" y="1388"/>
                  </a:cubicBezTo>
                  <a:lnTo>
                    <a:pt x="1" y="1436"/>
                  </a:lnTo>
                  <a:lnTo>
                    <a:pt x="1" y="1455"/>
                  </a:lnTo>
                  <a:lnTo>
                    <a:pt x="1" y="1494"/>
                  </a:lnTo>
                  <a:lnTo>
                    <a:pt x="1" y="1522"/>
                  </a:lnTo>
                  <a:lnTo>
                    <a:pt x="1" y="1532"/>
                  </a:lnTo>
                  <a:lnTo>
                    <a:pt x="1" y="1589"/>
                  </a:lnTo>
                  <a:lnTo>
                    <a:pt x="1" y="1762"/>
                  </a:lnTo>
                  <a:lnTo>
                    <a:pt x="1" y="2288"/>
                  </a:lnTo>
                  <a:cubicBezTo>
                    <a:pt x="10" y="2416"/>
                    <a:pt x="116" y="2518"/>
                    <a:pt x="251" y="2518"/>
                  </a:cubicBezTo>
                  <a:cubicBezTo>
                    <a:pt x="257" y="2518"/>
                    <a:pt x="263" y="2518"/>
                    <a:pt x="269" y="2518"/>
                  </a:cubicBezTo>
                  <a:lnTo>
                    <a:pt x="4527" y="2518"/>
                  </a:lnTo>
                  <a:cubicBezTo>
                    <a:pt x="4533" y="2518"/>
                    <a:pt x="4539" y="2518"/>
                    <a:pt x="4544" y="2518"/>
                  </a:cubicBezTo>
                  <a:cubicBezTo>
                    <a:pt x="4671" y="2518"/>
                    <a:pt x="4777" y="2416"/>
                    <a:pt x="4786" y="2288"/>
                  </a:cubicBezTo>
                  <a:lnTo>
                    <a:pt x="4786" y="1762"/>
                  </a:lnTo>
                  <a:lnTo>
                    <a:pt x="4786" y="1589"/>
                  </a:lnTo>
                  <a:lnTo>
                    <a:pt x="4776" y="1589"/>
                  </a:lnTo>
                  <a:lnTo>
                    <a:pt x="4776" y="1532"/>
                  </a:lnTo>
                  <a:lnTo>
                    <a:pt x="4776" y="1522"/>
                  </a:lnTo>
                  <a:lnTo>
                    <a:pt x="4776" y="1494"/>
                  </a:lnTo>
                  <a:lnTo>
                    <a:pt x="4776" y="1455"/>
                  </a:lnTo>
                  <a:lnTo>
                    <a:pt x="4776" y="1446"/>
                  </a:lnTo>
                  <a:lnTo>
                    <a:pt x="4776" y="1398"/>
                  </a:lnTo>
                  <a:cubicBezTo>
                    <a:pt x="4748" y="1120"/>
                    <a:pt x="4614" y="862"/>
                    <a:pt x="4422" y="680"/>
                  </a:cubicBezTo>
                  <a:lnTo>
                    <a:pt x="4394" y="651"/>
                  </a:lnTo>
                  <a:lnTo>
                    <a:pt x="4384" y="642"/>
                  </a:lnTo>
                  <a:lnTo>
                    <a:pt x="4365" y="623"/>
                  </a:lnTo>
                  <a:lnTo>
                    <a:pt x="4336" y="604"/>
                  </a:lnTo>
                  <a:cubicBezTo>
                    <a:pt x="4250" y="537"/>
                    <a:pt x="4154" y="479"/>
                    <a:pt x="4049" y="431"/>
                  </a:cubicBezTo>
                  <a:lnTo>
                    <a:pt x="2958" y="1"/>
                  </a:lnTo>
                  <a:lnTo>
                    <a:pt x="2680" y="278"/>
                  </a:lnTo>
                  <a:lnTo>
                    <a:pt x="2403" y="556"/>
                  </a:lnTo>
                  <a:lnTo>
                    <a:pt x="2125" y="278"/>
                  </a:lnTo>
                  <a:lnTo>
                    <a:pt x="1848" y="1"/>
                  </a:lnTo>
                  <a:close/>
                </a:path>
              </a:pathLst>
            </a:custGeom>
            <a:solidFill>
              <a:srgbClr val="819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9267;p52"/>
            <p:cNvSpPr/>
            <p:nvPr/>
          </p:nvSpPr>
          <p:spPr>
            <a:xfrm>
              <a:off x="5009217" y="2992262"/>
              <a:ext cx="51286" cy="65913"/>
            </a:xfrm>
            <a:custGeom>
              <a:avLst/>
              <a:gdLst/>
              <a:ahLst/>
              <a:cxnLst/>
              <a:rect l="l" t="t" r="r" b="b"/>
              <a:pathLst>
                <a:path w="1953" h="2510" extrusionOk="0">
                  <a:moveTo>
                    <a:pt x="1857" y="0"/>
                  </a:moveTo>
                  <a:lnTo>
                    <a:pt x="775" y="421"/>
                  </a:lnTo>
                  <a:cubicBezTo>
                    <a:pt x="306" y="613"/>
                    <a:pt x="0" y="1072"/>
                    <a:pt x="29" y="1579"/>
                  </a:cubicBezTo>
                  <a:lnTo>
                    <a:pt x="29" y="2278"/>
                  </a:lnTo>
                  <a:cubicBezTo>
                    <a:pt x="29" y="2410"/>
                    <a:pt x="134" y="2510"/>
                    <a:pt x="256" y="2510"/>
                  </a:cubicBezTo>
                  <a:cubicBezTo>
                    <a:pt x="266" y="2510"/>
                    <a:pt x="277" y="2509"/>
                    <a:pt x="287" y="2508"/>
                  </a:cubicBezTo>
                  <a:lnTo>
                    <a:pt x="345" y="2508"/>
                  </a:lnTo>
                  <a:lnTo>
                    <a:pt x="345" y="1579"/>
                  </a:lnTo>
                  <a:cubicBezTo>
                    <a:pt x="325" y="1072"/>
                    <a:pt x="622" y="613"/>
                    <a:pt x="1091" y="421"/>
                  </a:cubicBezTo>
                  <a:lnTo>
                    <a:pt x="1952" y="86"/>
                  </a:lnTo>
                  <a:lnTo>
                    <a:pt x="1857"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9268;p52"/>
            <p:cNvSpPr/>
            <p:nvPr/>
          </p:nvSpPr>
          <p:spPr>
            <a:xfrm>
              <a:off x="5032825" y="2887695"/>
              <a:ext cx="79436" cy="56091"/>
            </a:xfrm>
            <a:custGeom>
              <a:avLst/>
              <a:gdLst/>
              <a:ahLst/>
              <a:cxnLst/>
              <a:rect l="l" t="t" r="r" b="b"/>
              <a:pathLst>
                <a:path w="3025" h="2136" extrusionOk="0">
                  <a:moveTo>
                    <a:pt x="1455" y="1"/>
                  </a:moveTo>
                  <a:cubicBezTo>
                    <a:pt x="651" y="1"/>
                    <a:pt x="1" y="652"/>
                    <a:pt x="1" y="1456"/>
                  </a:cubicBezTo>
                  <a:lnTo>
                    <a:pt x="1" y="2135"/>
                  </a:lnTo>
                  <a:cubicBezTo>
                    <a:pt x="1" y="2135"/>
                    <a:pt x="326" y="2106"/>
                    <a:pt x="364" y="1944"/>
                  </a:cubicBezTo>
                  <a:cubicBezTo>
                    <a:pt x="383" y="1925"/>
                    <a:pt x="393" y="1915"/>
                    <a:pt x="403" y="1896"/>
                  </a:cubicBezTo>
                  <a:cubicBezTo>
                    <a:pt x="584" y="1896"/>
                    <a:pt x="1465" y="1877"/>
                    <a:pt x="1972" y="1274"/>
                  </a:cubicBezTo>
                  <a:cubicBezTo>
                    <a:pt x="2077" y="1570"/>
                    <a:pt x="2317" y="1800"/>
                    <a:pt x="2623" y="1886"/>
                  </a:cubicBezTo>
                  <a:cubicBezTo>
                    <a:pt x="2632" y="1905"/>
                    <a:pt x="2642" y="1925"/>
                    <a:pt x="2652" y="1944"/>
                  </a:cubicBezTo>
                  <a:cubicBezTo>
                    <a:pt x="2699" y="2106"/>
                    <a:pt x="3025" y="2135"/>
                    <a:pt x="3025" y="2135"/>
                  </a:cubicBezTo>
                  <a:lnTo>
                    <a:pt x="3025" y="1456"/>
                  </a:lnTo>
                  <a:cubicBezTo>
                    <a:pt x="3025" y="652"/>
                    <a:pt x="2374" y="1"/>
                    <a:pt x="15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9269;p52"/>
            <p:cNvSpPr/>
            <p:nvPr/>
          </p:nvSpPr>
          <p:spPr>
            <a:xfrm>
              <a:off x="5032825" y="2887459"/>
              <a:ext cx="43014" cy="56328"/>
            </a:xfrm>
            <a:custGeom>
              <a:avLst/>
              <a:gdLst/>
              <a:ahLst/>
              <a:cxnLst/>
              <a:rect l="l" t="t" r="r" b="b"/>
              <a:pathLst>
                <a:path w="1638" h="2145" extrusionOk="0">
                  <a:moveTo>
                    <a:pt x="1455" y="0"/>
                  </a:moveTo>
                  <a:cubicBezTo>
                    <a:pt x="651" y="0"/>
                    <a:pt x="1" y="651"/>
                    <a:pt x="1" y="1455"/>
                  </a:cubicBezTo>
                  <a:lnTo>
                    <a:pt x="1" y="2144"/>
                  </a:lnTo>
                  <a:cubicBezTo>
                    <a:pt x="87" y="2135"/>
                    <a:pt x="173" y="2106"/>
                    <a:pt x="249" y="2068"/>
                  </a:cubicBezTo>
                  <a:lnTo>
                    <a:pt x="259" y="1838"/>
                  </a:lnTo>
                  <a:lnTo>
                    <a:pt x="259" y="1455"/>
                  </a:lnTo>
                  <a:cubicBezTo>
                    <a:pt x="259" y="680"/>
                    <a:pt x="862" y="39"/>
                    <a:pt x="1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9270;p52"/>
            <p:cNvSpPr/>
            <p:nvPr/>
          </p:nvSpPr>
          <p:spPr>
            <a:xfrm>
              <a:off x="5101442" y="2937983"/>
              <a:ext cx="17358" cy="23371"/>
            </a:xfrm>
            <a:custGeom>
              <a:avLst/>
              <a:gdLst/>
              <a:ahLst/>
              <a:cxnLst/>
              <a:rect l="l" t="t" r="r" b="b"/>
              <a:pathLst>
                <a:path w="661" h="890" extrusionOk="0">
                  <a:moveTo>
                    <a:pt x="183" y="0"/>
                  </a:moveTo>
                  <a:cubicBezTo>
                    <a:pt x="87" y="0"/>
                    <a:pt x="0" y="78"/>
                    <a:pt x="0" y="182"/>
                  </a:cubicBezTo>
                  <a:lnTo>
                    <a:pt x="0" y="708"/>
                  </a:lnTo>
                  <a:cubicBezTo>
                    <a:pt x="0" y="812"/>
                    <a:pt x="87" y="890"/>
                    <a:pt x="183" y="890"/>
                  </a:cubicBezTo>
                  <a:cubicBezTo>
                    <a:pt x="202" y="890"/>
                    <a:pt x="221" y="887"/>
                    <a:pt x="240" y="880"/>
                  </a:cubicBezTo>
                  <a:cubicBezTo>
                    <a:pt x="278" y="871"/>
                    <a:pt x="307" y="852"/>
                    <a:pt x="345" y="833"/>
                  </a:cubicBezTo>
                  <a:cubicBezTo>
                    <a:pt x="374" y="804"/>
                    <a:pt x="412" y="775"/>
                    <a:pt x="450" y="746"/>
                  </a:cubicBezTo>
                  <a:cubicBezTo>
                    <a:pt x="661" y="498"/>
                    <a:pt x="555" y="105"/>
                    <a:pt x="240" y="10"/>
                  </a:cubicBezTo>
                  <a:cubicBezTo>
                    <a:pt x="221" y="3"/>
                    <a:pt x="202" y="0"/>
                    <a:pt x="183"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9271;p52"/>
            <p:cNvSpPr/>
            <p:nvPr/>
          </p:nvSpPr>
          <p:spPr>
            <a:xfrm>
              <a:off x="5026286" y="2937957"/>
              <a:ext cx="17620" cy="23398"/>
            </a:xfrm>
            <a:custGeom>
              <a:avLst/>
              <a:gdLst/>
              <a:ahLst/>
              <a:cxnLst/>
              <a:rect l="l" t="t" r="r" b="b"/>
              <a:pathLst>
                <a:path w="671" h="891" extrusionOk="0">
                  <a:moveTo>
                    <a:pt x="484" y="1"/>
                  </a:moveTo>
                  <a:cubicBezTo>
                    <a:pt x="466" y="1"/>
                    <a:pt x="447" y="4"/>
                    <a:pt x="431" y="11"/>
                  </a:cubicBezTo>
                  <a:cubicBezTo>
                    <a:pt x="1" y="145"/>
                    <a:pt x="1" y="747"/>
                    <a:pt x="431" y="881"/>
                  </a:cubicBezTo>
                  <a:cubicBezTo>
                    <a:pt x="450" y="888"/>
                    <a:pt x="469" y="891"/>
                    <a:pt x="488" y="891"/>
                  </a:cubicBezTo>
                  <a:cubicBezTo>
                    <a:pt x="584" y="891"/>
                    <a:pt x="671" y="813"/>
                    <a:pt x="671" y="709"/>
                  </a:cubicBezTo>
                  <a:lnTo>
                    <a:pt x="671" y="183"/>
                  </a:lnTo>
                  <a:cubicBezTo>
                    <a:pt x="661" y="125"/>
                    <a:pt x="632" y="78"/>
                    <a:pt x="594" y="39"/>
                  </a:cubicBezTo>
                  <a:cubicBezTo>
                    <a:pt x="562" y="14"/>
                    <a:pt x="522" y="1"/>
                    <a:pt x="484"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9272;p52"/>
            <p:cNvSpPr/>
            <p:nvPr/>
          </p:nvSpPr>
          <p:spPr>
            <a:xfrm>
              <a:off x="5057956" y="2979027"/>
              <a:ext cx="29175" cy="33350"/>
            </a:xfrm>
            <a:custGeom>
              <a:avLst/>
              <a:gdLst/>
              <a:ahLst/>
              <a:cxnLst/>
              <a:rect l="l" t="t" r="r" b="b"/>
              <a:pathLst>
                <a:path w="1111" h="1270" extrusionOk="0">
                  <a:moveTo>
                    <a:pt x="185" y="1"/>
                  </a:moveTo>
                  <a:cubicBezTo>
                    <a:pt x="87" y="1"/>
                    <a:pt x="1" y="79"/>
                    <a:pt x="1" y="179"/>
                  </a:cubicBezTo>
                  <a:lnTo>
                    <a:pt x="1" y="715"/>
                  </a:lnTo>
                  <a:cubicBezTo>
                    <a:pt x="1" y="772"/>
                    <a:pt x="20" y="820"/>
                    <a:pt x="58" y="858"/>
                  </a:cubicBezTo>
                  <a:lnTo>
                    <a:pt x="422" y="1222"/>
                  </a:lnTo>
                  <a:cubicBezTo>
                    <a:pt x="460" y="1251"/>
                    <a:pt x="508" y="1270"/>
                    <a:pt x="556" y="1270"/>
                  </a:cubicBezTo>
                  <a:cubicBezTo>
                    <a:pt x="604" y="1270"/>
                    <a:pt x="651" y="1251"/>
                    <a:pt x="680" y="1212"/>
                  </a:cubicBezTo>
                  <a:lnTo>
                    <a:pt x="1063" y="820"/>
                  </a:lnTo>
                  <a:cubicBezTo>
                    <a:pt x="1092" y="782"/>
                    <a:pt x="1111" y="743"/>
                    <a:pt x="1111" y="696"/>
                  </a:cubicBezTo>
                  <a:lnTo>
                    <a:pt x="1111" y="188"/>
                  </a:lnTo>
                  <a:cubicBezTo>
                    <a:pt x="1111" y="140"/>
                    <a:pt x="1092" y="93"/>
                    <a:pt x="1063" y="54"/>
                  </a:cubicBezTo>
                  <a:cubicBezTo>
                    <a:pt x="1025" y="26"/>
                    <a:pt x="977" y="7"/>
                    <a:pt x="919" y="7"/>
                  </a:cubicBezTo>
                  <a:lnTo>
                    <a:pt x="881" y="7"/>
                  </a:lnTo>
                  <a:cubicBezTo>
                    <a:pt x="814" y="26"/>
                    <a:pt x="738" y="26"/>
                    <a:pt x="671" y="26"/>
                  </a:cubicBezTo>
                  <a:lnTo>
                    <a:pt x="450" y="26"/>
                  </a:lnTo>
                  <a:cubicBezTo>
                    <a:pt x="374" y="26"/>
                    <a:pt x="297" y="16"/>
                    <a:pt x="230" y="7"/>
                  </a:cubicBezTo>
                  <a:cubicBezTo>
                    <a:pt x="215" y="3"/>
                    <a:pt x="200" y="1"/>
                    <a:pt x="185"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9273;p52"/>
            <p:cNvSpPr/>
            <p:nvPr/>
          </p:nvSpPr>
          <p:spPr>
            <a:xfrm>
              <a:off x="5057956" y="2979369"/>
              <a:ext cx="17883" cy="33271"/>
            </a:xfrm>
            <a:custGeom>
              <a:avLst/>
              <a:gdLst/>
              <a:ahLst/>
              <a:cxnLst/>
              <a:rect l="l" t="t" r="r" b="b"/>
              <a:pathLst>
                <a:path w="681" h="1267" extrusionOk="0">
                  <a:moveTo>
                    <a:pt x="189" y="0"/>
                  </a:moveTo>
                  <a:cubicBezTo>
                    <a:pt x="87" y="0"/>
                    <a:pt x="1" y="80"/>
                    <a:pt x="1" y="175"/>
                  </a:cubicBezTo>
                  <a:lnTo>
                    <a:pt x="1" y="711"/>
                  </a:lnTo>
                  <a:cubicBezTo>
                    <a:pt x="1" y="769"/>
                    <a:pt x="20" y="817"/>
                    <a:pt x="58" y="855"/>
                  </a:cubicBezTo>
                  <a:lnTo>
                    <a:pt x="422" y="1219"/>
                  </a:lnTo>
                  <a:cubicBezTo>
                    <a:pt x="460" y="1247"/>
                    <a:pt x="508" y="1266"/>
                    <a:pt x="556" y="1266"/>
                  </a:cubicBezTo>
                  <a:cubicBezTo>
                    <a:pt x="604" y="1266"/>
                    <a:pt x="651" y="1247"/>
                    <a:pt x="680" y="1209"/>
                  </a:cubicBezTo>
                  <a:cubicBezTo>
                    <a:pt x="642" y="1199"/>
                    <a:pt x="613" y="1180"/>
                    <a:pt x="594" y="1152"/>
                  </a:cubicBezTo>
                  <a:lnTo>
                    <a:pt x="221" y="797"/>
                  </a:lnTo>
                  <a:cubicBezTo>
                    <a:pt x="183" y="759"/>
                    <a:pt x="163" y="711"/>
                    <a:pt x="163" y="654"/>
                  </a:cubicBezTo>
                  <a:lnTo>
                    <a:pt x="163" y="118"/>
                  </a:lnTo>
                  <a:cubicBezTo>
                    <a:pt x="163" y="70"/>
                    <a:pt x="183" y="32"/>
                    <a:pt x="221" y="3"/>
                  </a:cubicBezTo>
                  <a:cubicBezTo>
                    <a:pt x="210" y="1"/>
                    <a:pt x="199" y="0"/>
                    <a:pt x="18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9274;p52"/>
            <p:cNvSpPr/>
            <p:nvPr/>
          </p:nvSpPr>
          <p:spPr>
            <a:xfrm>
              <a:off x="5041386" y="2920520"/>
              <a:ext cx="62341" cy="66989"/>
            </a:xfrm>
            <a:custGeom>
              <a:avLst/>
              <a:gdLst/>
              <a:ahLst/>
              <a:cxnLst/>
              <a:rect l="l" t="t" r="r" b="b"/>
              <a:pathLst>
                <a:path w="2374" h="2551" extrusionOk="0">
                  <a:moveTo>
                    <a:pt x="1641" y="0"/>
                  </a:moveTo>
                  <a:cubicBezTo>
                    <a:pt x="1629" y="0"/>
                    <a:pt x="1617" y="5"/>
                    <a:pt x="1608" y="14"/>
                  </a:cubicBezTo>
                  <a:cubicBezTo>
                    <a:pt x="1349" y="206"/>
                    <a:pt x="1053" y="349"/>
                    <a:pt x="747" y="445"/>
                  </a:cubicBezTo>
                  <a:cubicBezTo>
                    <a:pt x="651" y="464"/>
                    <a:pt x="555" y="493"/>
                    <a:pt x="459" y="512"/>
                  </a:cubicBezTo>
                  <a:cubicBezTo>
                    <a:pt x="364" y="521"/>
                    <a:pt x="268" y="541"/>
                    <a:pt x="172" y="541"/>
                  </a:cubicBezTo>
                  <a:cubicBezTo>
                    <a:pt x="77" y="550"/>
                    <a:pt x="0" y="627"/>
                    <a:pt x="0" y="722"/>
                  </a:cubicBezTo>
                  <a:lnTo>
                    <a:pt x="0" y="1478"/>
                  </a:lnTo>
                  <a:cubicBezTo>
                    <a:pt x="0" y="2072"/>
                    <a:pt x="479" y="2550"/>
                    <a:pt x="1072" y="2550"/>
                  </a:cubicBezTo>
                  <a:lnTo>
                    <a:pt x="1302" y="2550"/>
                  </a:lnTo>
                  <a:cubicBezTo>
                    <a:pt x="1895" y="2550"/>
                    <a:pt x="2373" y="2072"/>
                    <a:pt x="2373" y="1478"/>
                  </a:cubicBezTo>
                  <a:lnTo>
                    <a:pt x="2373" y="694"/>
                  </a:lnTo>
                  <a:cubicBezTo>
                    <a:pt x="2373" y="617"/>
                    <a:pt x="2326" y="550"/>
                    <a:pt x="2259" y="531"/>
                  </a:cubicBezTo>
                  <a:cubicBezTo>
                    <a:pt x="2239" y="521"/>
                    <a:pt x="2220" y="512"/>
                    <a:pt x="2201" y="502"/>
                  </a:cubicBezTo>
                  <a:cubicBezTo>
                    <a:pt x="1991" y="416"/>
                    <a:pt x="1818" y="253"/>
                    <a:pt x="1713" y="52"/>
                  </a:cubicBezTo>
                  <a:lnTo>
                    <a:pt x="1704" y="43"/>
                  </a:lnTo>
                  <a:cubicBezTo>
                    <a:pt x="1691" y="17"/>
                    <a:pt x="1665" y="0"/>
                    <a:pt x="1641"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9275;p52"/>
            <p:cNvSpPr/>
            <p:nvPr/>
          </p:nvSpPr>
          <p:spPr>
            <a:xfrm>
              <a:off x="5041386" y="2920625"/>
              <a:ext cx="45246" cy="66884"/>
            </a:xfrm>
            <a:custGeom>
              <a:avLst/>
              <a:gdLst/>
              <a:ahLst/>
              <a:cxnLst/>
              <a:rect l="l" t="t" r="r" b="b"/>
              <a:pathLst>
                <a:path w="1723" h="2547" extrusionOk="0">
                  <a:moveTo>
                    <a:pt x="1641" y="1"/>
                  </a:moveTo>
                  <a:cubicBezTo>
                    <a:pt x="1629" y="1"/>
                    <a:pt x="1617" y="4"/>
                    <a:pt x="1608" y="10"/>
                  </a:cubicBezTo>
                  <a:cubicBezTo>
                    <a:pt x="1349" y="211"/>
                    <a:pt x="1053" y="355"/>
                    <a:pt x="747" y="441"/>
                  </a:cubicBezTo>
                  <a:cubicBezTo>
                    <a:pt x="651" y="470"/>
                    <a:pt x="555" y="489"/>
                    <a:pt x="459" y="508"/>
                  </a:cubicBezTo>
                  <a:cubicBezTo>
                    <a:pt x="364" y="527"/>
                    <a:pt x="268" y="537"/>
                    <a:pt x="172" y="546"/>
                  </a:cubicBezTo>
                  <a:cubicBezTo>
                    <a:pt x="67" y="546"/>
                    <a:pt x="0" y="632"/>
                    <a:pt x="0" y="728"/>
                  </a:cubicBezTo>
                  <a:lnTo>
                    <a:pt x="0" y="1474"/>
                  </a:lnTo>
                  <a:cubicBezTo>
                    <a:pt x="0" y="2068"/>
                    <a:pt x="479" y="2546"/>
                    <a:pt x="1072" y="2546"/>
                  </a:cubicBezTo>
                  <a:lnTo>
                    <a:pt x="1292" y="2546"/>
                  </a:lnTo>
                  <a:cubicBezTo>
                    <a:pt x="699" y="2546"/>
                    <a:pt x="220" y="2068"/>
                    <a:pt x="220" y="1474"/>
                  </a:cubicBezTo>
                  <a:lnTo>
                    <a:pt x="220" y="728"/>
                  </a:lnTo>
                  <a:cubicBezTo>
                    <a:pt x="220" y="632"/>
                    <a:pt x="287" y="546"/>
                    <a:pt x="392" y="546"/>
                  </a:cubicBezTo>
                  <a:cubicBezTo>
                    <a:pt x="488" y="537"/>
                    <a:pt x="584" y="527"/>
                    <a:pt x="680" y="508"/>
                  </a:cubicBezTo>
                  <a:cubicBezTo>
                    <a:pt x="775" y="489"/>
                    <a:pt x="871" y="470"/>
                    <a:pt x="967" y="441"/>
                  </a:cubicBezTo>
                  <a:cubicBezTo>
                    <a:pt x="1235" y="364"/>
                    <a:pt x="1493" y="240"/>
                    <a:pt x="1723" y="87"/>
                  </a:cubicBezTo>
                  <a:lnTo>
                    <a:pt x="1713" y="58"/>
                  </a:lnTo>
                  <a:lnTo>
                    <a:pt x="1704" y="39"/>
                  </a:lnTo>
                  <a:cubicBezTo>
                    <a:pt x="1691" y="13"/>
                    <a:pt x="1665" y="1"/>
                    <a:pt x="1641"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9276;p52"/>
            <p:cNvSpPr/>
            <p:nvPr/>
          </p:nvSpPr>
          <p:spPr>
            <a:xfrm>
              <a:off x="5010714" y="3211139"/>
              <a:ext cx="125680" cy="66648"/>
            </a:xfrm>
            <a:custGeom>
              <a:avLst/>
              <a:gdLst/>
              <a:ahLst/>
              <a:cxnLst/>
              <a:rect l="l" t="t" r="r" b="b"/>
              <a:pathLst>
                <a:path w="4786" h="2538" extrusionOk="0">
                  <a:moveTo>
                    <a:pt x="1819" y="1"/>
                  </a:moveTo>
                  <a:lnTo>
                    <a:pt x="737" y="441"/>
                  </a:lnTo>
                  <a:cubicBezTo>
                    <a:pt x="623" y="479"/>
                    <a:pt x="527" y="537"/>
                    <a:pt x="441" y="604"/>
                  </a:cubicBezTo>
                  <a:lnTo>
                    <a:pt x="412" y="632"/>
                  </a:lnTo>
                  <a:lnTo>
                    <a:pt x="402" y="642"/>
                  </a:lnTo>
                  <a:lnTo>
                    <a:pt x="383" y="652"/>
                  </a:lnTo>
                  <a:lnTo>
                    <a:pt x="355" y="680"/>
                  </a:lnTo>
                  <a:cubicBezTo>
                    <a:pt x="163" y="872"/>
                    <a:pt x="29" y="1121"/>
                    <a:pt x="0" y="1398"/>
                  </a:cubicBezTo>
                  <a:lnTo>
                    <a:pt x="0" y="1446"/>
                  </a:lnTo>
                  <a:lnTo>
                    <a:pt x="0" y="1475"/>
                  </a:lnTo>
                  <a:lnTo>
                    <a:pt x="0" y="1503"/>
                  </a:lnTo>
                  <a:lnTo>
                    <a:pt x="0" y="1532"/>
                  </a:lnTo>
                  <a:lnTo>
                    <a:pt x="0" y="1542"/>
                  </a:lnTo>
                  <a:lnTo>
                    <a:pt x="0" y="1599"/>
                  </a:lnTo>
                  <a:lnTo>
                    <a:pt x="0" y="1771"/>
                  </a:lnTo>
                  <a:lnTo>
                    <a:pt x="0" y="2307"/>
                  </a:lnTo>
                  <a:cubicBezTo>
                    <a:pt x="0" y="2436"/>
                    <a:pt x="115" y="2538"/>
                    <a:pt x="242" y="2538"/>
                  </a:cubicBezTo>
                  <a:cubicBezTo>
                    <a:pt x="248" y="2538"/>
                    <a:pt x="253" y="2537"/>
                    <a:pt x="259" y="2537"/>
                  </a:cubicBezTo>
                  <a:lnTo>
                    <a:pt x="4518" y="2537"/>
                  </a:lnTo>
                  <a:cubicBezTo>
                    <a:pt x="4524" y="2537"/>
                    <a:pt x="4530" y="2538"/>
                    <a:pt x="4536" y="2538"/>
                  </a:cubicBezTo>
                  <a:cubicBezTo>
                    <a:pt x="4671" y="2538"/>
                    <a:pt x="4776" y="2436"/>
                    <a:pt x="4786" y="2307"/>
                  </a:cubicBezTo>
                  <a:lnTo>
                    <a:pt x="4786" y="1771"/>
                  </a:lnTo>
                  <a:lnTo>
                    <a:pt x="4786" y="1590"/>
                  </a:lnTo>
                  <a:lnTo>
                    <a:pt x="4747" y="1590"/>
                  </a:lnTo>
                  <a:lnTo>
                    <a:pt x="4747" y="1532"/>
                  </a:lnTo>
                  <a:lnTo>
                    <a:pt x="4747" y="1523"/>
                  </a:lnTo>
                  <a:lnTo>
                    <a:pt x="4747" y="1494"/>
                  </a:lnTo>
                  <a:lnTo>
                    <a:pt x="4747" y="1456"/>
                  </a:lnTo>
                  <a:lnTo>
                    <a:pt x="4747" y="1446"/>
                  </a:lnTo>
                  <a:lnTo>
                    <a:pt x="4747" y="1398"/>
                  </a:lnTo>
                  <a:cubicBezTo>
                    <a:pt x="4719" y="1121"/>
                    <a:pt x="4585" y="872"/>
                    <a:pt x="4393" y="680"/>
                  </a:cubicBezTo>
                  <a:lnTo>
                    <a:pt x="4365" y="652"/>
                  </a:lnTo>
                  <a:lnTo>
                    <a:pt x="4355" y="642"/>
                  </a:lnTo>
                  <a:lnTo>
                    <a:pt x="4336" y="632"/>
                  </a:lnTo>
                  <a:lnTo>
                    <a:pt x="4307" y="604"/>
                  </a:lnTo>
                  <a:cubicBezTo>
                    <a:pt x="4221" y="537"/>
                    <a:pt x="4125" y="479"/>
                    <a:pt x="4020" y="441"/>
                  </a:cubicBezTo>
                  <a:lnTo>
                    <a:pt x="2929" y="1"/>
                  </a:lnTo>
                  <a:lnTo>
                    <a:pt x="2651" y="288"/>
                  </a:lnTo>
                  <a:lnTo>
                    <a:pt x="2374" y="556"/>
                  </a:lnTo>
                  <a:lnTo>
                    <a:pt x="2096" y="288"/>
                  </a:lnTo>
                  <a:lnTo>
                    <a:pt x="1819" y="1"/>
                  </a:lnTo>
                  <a:close/>
                </a:path>
              </a:pathLst>
            </a:custGeom>
            <a:solidFill>
              <a:srgbClr val="819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9277;p52"/>
            <p:cNvSpPr/>
            <p:nvPr/>
          </p:nvSpPr>
          <p:spPr>
            <a:xfrm>
              <a:off x="5009217" y="3211402"/>
              <a:ext cx="51286" cy="65939"/>
            </a:xfrm>
            <a:custGeom>
              <a:avLst/>
              <a:gdLst/>
              <a:ahLst/>
              <a:cxnLst/>
              <a:rect l="l" t="t" r="r" b="b"/>
              <a:pathLst>
                <a:path w="1953" h="2511" extrusionOk="0">
                  <a:moveTo>
                    <a:pt x="1857" y="0"/>
                  </a:moveTo>
                  <a:lnTo>
                    <a:pt x="775" y="422"/>
                  </a:lnTo>
                  <a:cubicBezTo>
                    <a:pt x="306" y="613"/>
                    <a:pt x="0" y="1072"/>
                    <a:pt x="29" y="1580"/>
                  </a:cubicBezTo>
                  <a:lnTo>
                    <a:pt x="29" y="2288"/>
                  </a:lnTo>
                  <a:cubicBezTo>
                    <a:pt x="29" y="2411"/>
                    <a:pt x="134" y="2510"/>
                    <a:pt x="255" y="2510"/>
                  </a:cubicBezTo>
                  <a:cubicBezTo>
                    <a:pt x="266" y="2510"/>
                    <a:pt x="277" y="2509"/>
                    <a:pt x="287" y="2508"/>
                  </a:cubicBezTo>
                  <a:lnTo>
                    <a:pt x="345" y="2508"/>
                  </a:lnTo>
                  <a:lnTo>
                    <a:pt x="345" y="1580"/>
                  </a:lnTo>
                  <a:cubicBezTo>
                    <a:pt x="325" y="1072"/>
                    <a:pt x="622" y="613"/>
                    <a:pt x="1091" y="422"/>
                  </a:cubicBezTo>
                  <a:lnTo>
                    <a:pt x="1952" y="87"/>
                  </a:lnTo>
                  <a:lnTo>
                    <a:pt x="1857"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278;p52"/>
            <p:cNvSpPr/>
            <p:nvPr/>
          </p:nvSpPr>
          <p:spPr>
            <a:xfrm>
              <a:off x="5032825" y="3106861"/>
              <a:ext cx="79436" cy="56301"/>
            </a:xfrm>
            <a:custGeom>
              <a:avLst/>
              <a:gdLst/>
              <a:ahLst/>
              <a:cxnLst/>
              <a:rect l="l" t="t" r="r" b="b"/>
              <a:pathLst>
                <a:path w="3025" h="2144" extrusionOk="0">
                  <a:moveTo>
                    <a:pt x="2661" y="1847"/>
                  </a:moveTo>
                  <a:lnTo>
                    <a:pt x="2652" y="1857"/>
                  </a:lnTo>
                  <a:lnTo>
                    <a:pt x="2623" y="1876"/>
                  </a:lnTo>
                  <a:lnTo>
                    <a:pt x="2623" y="1876"/>
                  </a:lnTo>
                  <a:lnTo>
                    <a:pt x="2661" y="1847"/>
                  </a:lnTo>
                  <a:close/>
                  <a:moveTo>
                    <a:pt x="1455" y="0"/>
                  </a:moveTo>
                  <a:cubicBezTo>
                    <a:pt x="651" y="0"/>
                    <a:pt x="1" y="651"/>
                    <a:pt x="1" y="1455"/>
                  </a:cubicBezTo>
                  <a:lnTo>
                    <a:pt x="1" y="2144"/>
                  </a:lnTo>
                  <a:cubicBezTo>
                    <a:pt x="1" y="2144"/>
                    <a:pt x="326" y="2106"/>
                    <a:pt x="364" y="1943"/>
                  </a:cubicBezTo>
                  <a:cubicBezTo>
                    <a:pt x="383" y="1933"/>
                    <a:pt x="393" y="1914"/>
                    <a:pt x="403" y="1895"/>
                  </a:cubicBezTo>
                  <a:cubicBezTo>
                    <a:pt x="584" y="1895"/>
                    <a:pt x="1465" y="1886"/>
                    <a:pt x="1972" y="1273"/>
                  </a:cubicBezTo>
                  <a:cubicBezTo>
                    <a:pt x="2077" y="1570"/>
                    <a:pt x="2317" y="1799"/>
                    <a:pt x="2623" y="1886"/>
                  </a:cubicBezTo>
                  <a:cubicBezTo>
                    <a:pt x="2632" y="1905"/>
                    <a:pt x="2642" y="1924"/>
                    <a:pt x="2652" y="1943"/>
                  </a:cubicBezTo>
                  <a:cubicBezTo>
                    <a:pt x="2699" y="2106"/>
                    <a:pt x="3025" y="2134"/>
                    <a:pt x="3025" y="2134"/>
                  </a:cubicBezTo>
                  <a:lnTo>
                    <a:pt x="3025" y="1455"/>
                  </a:lnTo>
                  <a:cubicBezTo>
                    <a:pt x="3025" y="651"/>
                    <a:pt x="2374" y="0"/>
                    <a:pt x="15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279;p52"/>
            <p:cNvSpPr/>
            <p:nvPr/>
          </p:nvSpPr>
          <p:spPr>
            <a:xfrm>
              <a:off x="5032825" y="3106861"/>
              <a:ext cx="43014" cy="56301"/>
            </a:xfrm>
            <a:custGeom>
              <a:avLst/>
              <a:gdLst/>
              <a:ahLst/>
              <a:cxnLst/>
              <a:rect l="l" t="t" r="r" b="b"/>
              <a:pathLst>
                <a:path w="1638" h="2144" extrusionOk="0">
                  <a:moveTo>
                    <a:pt x="1455" y="0"/>
                  </a:moveTo>
                  <a:cubicBezTo>
                    <a:pt x="651" y="0"/>
                    <a:pt x="1" y="651"/>
                    <a:pt x="1" y="1455"/>
                  </a:cubicBezTo>
                  <a:lnTo>
                    <a:pt x="1" y="2144"/>
                  </a:lnTo>
                  <a:cubicBezTo>
                    <a:pt x="87" y="2134"/>
                    <a:pt x="173" y="2106"/>
                    <a:pt x="249" y="2067"/>
                  </a:cubicBezTo>
                  <a:lnTo>
                    <a:pt x="249" y="1828"/>
                  </a:lnTo>
                  <a:lnTo>
                    <a:pt x="259" y="1838"/>
                  </a:lnTo>
                  <a:lnTo>
                    <a:pt x="259" y="1455"/>
                  </a:lnTo>
                  <a:cubicBezTo>
                    <a:pt x="259" y="680"/>
                    <a:pt x="862" y="38"/>
                    <a:pt x="1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80;p52"/>
            <p:cNvSpPr/>
            <p:nvPr/>
          </p:nvSpPr>
          <p:spPr>
            <a:xfrm>
              <a:off x="5101442" y="3157385"/>
              <a:ext cx="17358" cy="23345"/>
            </a:xfrm>
            <a:custGeom>
              <a:avLst/>
              <a:gdLst/>
              <a:ahLst/>
              <a:cxnLst/>
              <a:rect l="l" t="t" r="r" b="b"/>
              <a:pathLst>
                <a:path w="661" h="889" extrusionOk="0">
                  <a:moveTo>
                    <a:pt x="183" y="0"/>
                  </a:moveTo>
                  <a:cubicBezTo>
                    <a:pt x="87" y="0"/>
                    <a:pt x="0" y="78"/>
                    <a:pt x="0" y="182"/>
                  </a:cubicBezTo>
                  <a:lnTo>
                    <a:pt x="0" y="708"/>
                  </a:lnTo>
                  <a:cubicBezTo>
                    <a:pt x="0" y="805"/>
                    <a:pt x="90" y="889"/>
                    <a:pt x="187" y="889"/>
                  </a:cubicBezTo>
                  <a:cubicBezTo>
                    <a:pt x="204" y="889"/>
                    <a:pt x="222" y="886"/>
                    <a:pt x="240" y="880"/>
                  </a:cubicBezTo>
                  <a:cubicBezTo>
                    <a:pt x="278" y="871"/>
                    <a:pt x="307" y="852"/>
                    <a:pt x="345" y="832"/>
                  </a:cubicBezTo>
                  <a:cubicBezTo>
                    <a:pt x="374" y="804"/>
                    <a:pt x="412" y="775"/>
                    <a:pt x="450" y="746"/>
                  </a:cubicBezTo>
                  <a:cubicBezTo>
                    <a:pt x="661" y="497"/>
                    <a:pt x="555" y="105"/>
                    <a:pt x="240" y="9"/>
                  </a:cubicBezTo>
                  <a:cubicBezTo>
                    <a:pt x="221" y="3"/>
                    <a:pt x="202" y="0"/>
                    <a:pt x="183"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281;p52"/>
            <p:cNvSpPr/>
            <p:nvPr/>
          </p:nvSpPr>
          <p:spPr>
            <a:xfrm>
              <a:off x="5026286" y="3157359"/>
              <a:ext cx="17620" cy="23371"/>
            </a:xfrm>
            <a:custGeom>
              <a:avLst/>
              <a:gdLst/>
              <a:ahLst/>
              <a:cxnLst/>
              <a:rect l="l" t="t" r="r" b="b"/>
              <a:pathLst>
                <a:path w="671" h="890" extrusionOk="0">
                  <a:moveTo>
                    <a:pt x="484" y="1"/>
                  </a:moveTo>
                  <a:cubicBezTo>
                    <a:pt x="466" y="1"/>
                    <a:pt x="447" y="4"/>
                    <a:pt x="431" y="10"/>
                  </a:cubicBezTo>
                  <a:cubicBezTo>
                    <a:pt x="1" y="144"/>
                    <a:pt x="1" y="747"/>
                    <a:pt x="431" y="881"/>
                  </a:cubicBezTo>
                  <a:cubicBezTo>
                    <a:pt x="449" y="887"/>
                    <a:pt x="467" y="890"/>
                    <a:pt x="484" y="890"/>
                  </a:cubicBezTo>
                  <a:cubicBezTo>
                    <a:pt x="581" y="890"/>
                    <a:pt x="671" y="805"/>
                    <a:pt x="671" y="699"/>
                  </a:cubicBezTo>
                  <a:lnTo>
                    <a:pt x="671" y="183"/>
                  </a:lnTo>
                  <a:cubicBezTo>
                    <a:pt x="661" y="125"/>
                    <a:pt x="632" y="68"/>
                    <a:pt x="594" y="39"/>
                  </a:cubicBezTo>
                  <a:cubicBezTo>
                    <a:pt x="562" y="14"/>
                    <a:pt x="522" y="1"/>
                    <a:pt x="484"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282;p52"/>
            <p:cNvSpPr/>
            <p:nvPr/>
          </p:nvSpPr>
          <p:spPr>
            <a:xfrm>
              <a:off x="5057956" y="3198272"/>
              <a:ext cx="29175" cy="33271"/>
            </a:xfrm>
            <a:custGeom>
              <a:avLst/>
              <a:gdLst/>
              <a:ahLst/>
              <a:cxnLst/>
              <a:rect l="l" t="t" r="r" b="b"/>
              <a:pathLst>
                <a:path w="1111" h="1267" extrusionOk="0">
                  <a:moveTo>
                    <a:pt x="198" y="0"/>
                  </a:moveTo>
                  <a:cubicBezTo>
                    <a:pt x="95" y="0"/>
                    <a:pt x="1" y="81"/>
                    <a:pt x="1" y="185"/>
                  </a:cubicBezTo>
                  <a:lnTo>
                    <a:pt x="1" y="721"/>
                  </a:lnTo>
                  <a:cubicBezTo>
                    <a:pt x="1" y="768"/>
                    <a:pt x="20" y="826"/>
                    <a:pt x="58" y="864"/>
                  </a:cubicBezTo>
                  <a:lnTo>
                    <a:pt x="422" y="1218"/>
                  </a:lnTo>
                  <a:cubicBezTo>
                    <a:pt x="460" y="1247"/>
                    <a:pt x="508" y="1266"/>
                    <a:pt x="556" y="1266"/>
                  </a:cubicBezTo>
                  <a:cubicBezTo>
                    <a:pt x="604" y="1266"/>
                    <a:pt x="651" y="1247"/>
                    <a:pt x="680" y="1218"/>
                  </a:cubicBezTo>
                  <a:lnTo>
                    <a:pt x="1063" y="816"/>
                  </a:lnTo>
                  <a:cubicBezTo>
                    <a:pt x="1092" y="788"/>
                    <a:pt x="1111" y="740"/>
                    <a:pt x="1111" y="692"/>
                  </a:cubicBezTo>
                  <a:lnTo>
                    <a:pt x="1111" y="194"/>
                  </a:lnTo>
                  <a:cubicBezTo>
                    <a:pt x="1111" y="137"/>
                    <a:pt x="1092" y="89"/>
                    <a:pt x="1063" y="60"/>
                  </a:cubicBezTo>
                  <a:cubicBezTo>
                    <a:pt x="1025" y="22"/>
                    <a:pt x="977" y="3"/>
                    <a:pt x="919" y="3"/>
                  </a:cubicBezTo>
                  <a:lnTo>
                    <a:pt x="881" y="3"/>
                  </a:lnTo>
                  <a:cubicBezTo>
                    <a:pt x="814" y="22"/>
                    <a:pt x="738" y="31"/>
                    <a:pt x="671" y="31"/>
                  </a:cubicBezTo>
                  <a:lnTo>
                    <a:pt x="450" y="31"/>
                  </a:lnTo>
                  <a:cubicBezTo>
                    <a:pt x="374" y="31"/>
                    <a:pt x="297" y="22"/>
                    <a:pt x="230" y="3"/>
                  </a:cubicBezTo>
                  <a:cubicBezTo>
                    <a:pt x="220" y="1"/>
                    <a:pt x="209" y="0"/>
                    <a:pt x="198"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283;p52"/>
            <p:cNvSpPr/>
            <p:nvPr/>
          </p:nvSpPr>
          <p:spPr>
            <a:xfrm>
              <a:off x="5057956" y="3198508"/>
              <a:ext cx="17883" cy="33350"/>
            </a:xfrm>
            <a:custGeom>
              <a:avLst/>
              <a:gdLst/>
              <a:ahLst/>
              <a:cxnLst/>
              <a:rect l="l" t="t" r="r" b="b"/>
              <a:pathLst>
                <a:path w="681" h="1270" extrusionOk="0">
                  <a:moveTo>
                    <a:pt x="189" y="1"/>
                  </a:moveTo>
                  <a:cubicBezTo>
                    <a:pt x="87" y="1"/>
                    <a:pt x="1" y="81"/>
                    <a:pt x="1" y="185"/>
                  </a:cubicBezTo>
                  <a:lnTo>
                    <a:pt x="1" y="721"/>
                  </a:lnTo>
                  <a:cubicBezTo>
                    <a:pt x="1" y="769"/>
                    <a:pt x="20" y="826"/>
                    <a:pt x="58" y="865"/>
                  </a:cubicBezTo>
                  <a:lnTo>
                    <a:pt x="422" y="1219"/>
                  </a:lnTo>
                  <a:cubicBezTo>
                    <a:pt x="453" y="1250"/>
                    <a:pt x="492" y="1269"/>
                    <a:pt x="531" y="1269"/>
                  </a:cubicBezTo>
                  <a:cubicBezTo>
                    <a:pt x="539" y="1269"/>
                    <a:pt x="548" y="1268"/>
                    <a:pt x="556" y="1267"/>
                  </a:cubicBezTo>
                  <a:cubicBezTo>
                    <a:pt x="604" y="1267"/>
                    <a:pt x="651" y="1247"/>
                    <a:pt x="680" y="1219"/>
                  </a:cubicBezTo>
                  <a:cubicBezTo>
                    <a:pt x="642" y="1209"/>
                    <a:pt x="613" y="1190"/>
                    <a:pt x="594" y="1161"/>
                  </a:cubicBezTo>
                  <a:lnTo>
                    <a:pt x="221" y="798"/>
                  </a:lnTo>
                  <a:cubicBezTo>
                    <a:pt x="183" y="759"/>
                    <a:pt x="163" y="712"/>
                    <a:pt x="163" y="664"/>
                  </a:cubicBezTo>
                  <a:lnTo>
                    <a:pt x="163" y="128"/>
                  </a:lnTo>
                  <a:cubicBezTo>
                    <a:pt x="163" y="80"/>
                    <a:pt x="183" y="42"/>
                    <a:pt x="221" y="3"/>
                  </a:cubicBezTo>
                  <a:cubicBezTo>
                    <a:pt x="210" y="2"/>
                    <a:pt x="199" y="1"/>
                    <a:pt x="189"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284;p52"/>
            <p:cNvSpPr/>
            <p:nvPr/>
          </p:nvSpPr>
          <p:spPr>
            <a:xfrm>
              <a:off x="5041386" y="3139844"/>
              <a:ext cx="62341" cy="66805"/>
            </a:xfrm>
            <a:custGeom>
              <a:avLst/>
              <a:gdLst/>
              <a:ahLst/>
              <a:cxnLst/>
              <a:rect l="l" t="t" r="r" b="b"/>
              <a:pathLst>
                <a:path w="2374" h="2544" extrusionOk="0">
                  <a:moveTo>
                    <a:pt x="1648" y="0"/>
                  </a:moveTo>
                  <a:cubicBezTo>
                    <a:pt x="1633" y="0"/>
                    <a:pt x="1619" y="6"/>
                    <a:pt x="1608" y="17"/>
                  </a:cubicBezTo>
                  <a:cubicBezTo>
                    <a:pt x="1349" y="208"/>
                    <a:pt x="1053" y="352"/>
                    <a:pt x="747" y="438"/>
                  </a:cubicBezTo>
                  <a:cubicBezTo>
                    <a:pt x="651" y="467"/>
                    <a:pt x="555" y="486"/>
                    <a:pt x="459" y="505"/>
                  </a:cubicBezTo>
                  <a:cubicBezTo>
                    <a:pt x="364" y="524"/>
                    <a:pt x="268" y="534"/>
                    <a:pt x="172" y="543"/>
                  </a:cubicBezTo>
                  <a:cubicBezTo>
                    <a:pt x="77" y="543"/>
                    <a:pt x="0" y="630"/>
                    <a:pt x="0" y="725"/>
                  </a:cubicBezTo>
                  <a:lnTo>
                    <a:pt x="0" y="1472"/>
                  </a:lnTo>
                  <a:cubicBezTo>
                    <a:pt x="0" y="2065"/>
                    <a:pt x="479" y="2544"/>
                    <a:pt x="1072" y="2544"/>
                  </a:cubicBezTo>
                  <a:lnTo>
                    <a:pt x="1302" y="2544"/>
                  </a:lnTo>
                  <a:cubicBezTo>
                    <a:pt x="1895" y="2544"/>
                    <a:pt x="2373" y="2065"/>
                    <a:pt x="2373" y="1472"/>
                  </a:cubicBezTo>
                  <a:lnTo>
                    <a:pt x="2373" y="697"/>
                  </a:lnTo>
                  <a:cubicBezTo>
                    <a:pt x="2373" y="620"/>
                    <a:pt x="2326" y="553"/>
                    <a:pt x="2259" y="524"/>
                  </a:cubicBezTo>
                  <a:cubicBezTo>
                    <a:pt x="2239" y="515"/>
                    <a:pt x="2220" y="505"/>
                    <a:pt x="2201" y="496"/>
                  </a:cubicBezTo>
                  <a:cubicBezTo>
                    <a:pt x="1991" y="409"/>
                    <a:pt x="1818" y="256"/>
                    <a:pt x="1713" y="55"/>
                  </a:cubicBezTo>
                  <a:lnTo>
                    <a:pt x="1704" y="36"/>
                  </a:lnTo>
                  <a:cubicBezTo>
                    <a:pt x="1692" y="13"/>
                    <a:pt x="1670" y="0"/>
                    <a:pt x="1648"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285;p52"/>
            <p:cNvSpPr/>
            <p:nvPr/>
          </p:nvSpPr>
          <p:spPr>
            <a:xfrm>
              <a:off x="5041386" y="3139844"/>
              <a:ext cx="45246" cy="67068"/>
            </a:xfrm>
            <a:custGeom>
              <a:avLst/>
              <a:gdLst/>
              <a:ahLst/>
              <a:cxnLst/>
              <a:rect l="l" t="t" r="r" b="b"/>
              <a:pathLst>
                <a:path w="1723" h="2554" extrusionOk="0">
                  <a:moveTo>
                    <a:pt x="1648" y="0"/>
                  </a:moveTo>
                  <a:cubicBezTo>
                    <a:pt x="1633" y="0"/>
                    <a:pt x="1619" y="6"/>
                    <a:pt x="1608" y="17"/>
                  </a:cubicBezTo>
                  <a:cubicBezTo>
                    <a:pt x="1349" y="208"/>
                    <a:pt x="1053" y="352"/>
                    <a:pt x="747" y="438"/>
                  </a:cubicBezTo>
                  <a:cubicBezTo>
                    <a:pt x="651" y="467"/>
                    <a:pt x="555" y="486"/>
                    <a:pt x="459" y="505"/>
                  </a:cubicBezTo>
                  <a:cubicBezTo>
                    <a:pt x="364" y="524"/>
                    <a:pt x="268" y="534"/>
                    <a:pt x="172" y="543"/>
                  </a:cubicBezTo>
                  <a:cubicBezTo>
                    <a:pt x="67" y="553"/>
                    <a:pt x="0" y="630"/>
                    <a:pt x="0" y="725"/>
                  </a:cubicBezTo>
                  <a:lnTo>
                    <a:pt x="0" y="1472"/>
                  </a:lnTo>
                  <a:cubicBezTo>
                    <a:pt x="0" y="2065"/>
                    <a:pt x="479" y="2553"/>
                    <a:pt x="1072" y="2553"/>
                  </a:cubicBezTo>
                  <a:lnTo>
                    <a:pt x="1292" y="2553"/>
                  </a:lnTo>
                  <a:cubicBezTo>
                    <a:pt x="699" y="2553"/>
                    <a:pt x="220" y="2065"/>
                    <a:pt x="220" y="1472"/>
                  </a:cubicBezTo>
                  <a:lnTo>
                    <a:pt x="220" y="725"/>
                  </a:lnTo>
                  <a:cubicBezTo>
                    <a:pt x="220" y="630"/>
                    <a:pt x="287" y="553"/>
                    <a:pt x="392" y="543"/>
                  </a:cubicBezTo>
                  <a:cubicBezTo>
                    <a:pt x="488" y="534"/>
                    <a:pt x="584" y="524"/>
                    <a:pt x="680" y="505"/>
                  </a:cubicBezTo>
                  <a:cubicBezTo>
                    <a:pt x="775" y="486"/>
                    <a:pt x="871" y="467"/>
                    <a:pt x="967" y="438"/>
                  </a:cubicBezTo>
                  <a:cubicBezTo>
                    <a:pt x="1235" y="362"/>
                    <a:pt x="1493" y="247"/>
                    <a:pt x="1723" y="84"/>
                  </a:cubicBezTo>
                  <a:lnTo>
                    <a:pt x="1713" y="55"/>
                  </a:lnTo>
                  <a:lnTo>
                    <a:pt x="1704" y="36"/>
                  </a:lnTo>
                  <a:cubicBezTo>
                    <a:pt x="1692" y="13"/>
                    <a:pt x="1670" y="0"/>
                    <a:pt x="1648"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66969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1720" y="1963830"/>
            <a:ext cx="2050960" cy="512670"/>
          </a:xfrm>
        </p:spPr>
        <p:txBody>
          <a:bodyPr/>
          <a:lstStyle/>
          <a:p>
            <a:r>
              <a:rPr lang="en-US" sz="2800" dirty="0" smtClean="0"/>
              <a:t>Outputs:</a:t>
            </a:r>
            <a:endParaRPr lang="ar-EG" sz="2800" dirty="0"/>
          </a:p>
        </p:txBody>
      </p:sp>
      <p:pic>
        <p:nvPicPr>
          <p:cNvPr id="3" name="Picture 2"/>
          <p:cNvPicPr>
            <a:picLocks noChangeAspect="1"/>
          </p:cNvPicPr>
          <p:nvPr/>
        </p:nvPicPr>
        <p:blipFill>
          <a:blip r:embed="rId2"/>
          <a:stretch>
            <a:fillRect/>
          </a:stretch>
        </p:blipFill>
        <p:spPr>
          <a:xfrm>
            <a:off x="6050280" y="435760"/>
            <a:ext cx="2745908" cy="4524860"/>
          </a:xfrm>
          <a:prstGeom prst="rect">
            <a:avLst/>
          </a:prstGeom>
        </p:spPr>
      </p:pic>
      <p:pic>
        <p:nvPicPr>
          <p:cNvPr id="4" name="Picture 3"/>
          <p:cNvPicPr>
            <a:picLocks noChangeAspect="1"/>
          </p:cNvPicPr>
          <p:nvPr/>
        </p:nvPicPr>
        <p:blipFill>
          <a:blip r:embed="rId3"/>
          <a:stretch>
            <a:fillRect/>
          </a:stretch>
        </p:blipFill>
        <p:spPr>
          <a:xfrm>
            <a:off x="2597065" y="435760"/>
            <a:ext cx="3162566" cy="2225510"/>
          </a:xfrm>
          <a:prstGeom prst="rect">
            <a:avLst/>
          </a:prstGeom>
        </p:spPr>
      </p:pic>
      <p:pic>
        <p:nvPicPr>
          <p:cNvPr id="5" name="Picture 4"/>
          <p:cNvPicPr>
            <a:picLocks noChangeAspect="1"/>
          </p:cNvPicPr>
          <p:nvPr/>
        </p:nvPicPr>
        <p:blipFill>
          <a:blip r:embed="rId4"/>
          <a:stretch>
            <a:fillRect/>
          </a:stretch>
        </p:blipFill>
        <p:spPr>
          <a:xfrm>
            <a:off x="2597065" y="2698190"/>
            <a:ext cx="3162566" cy="2205890"/>
          </a:xfrm>
          <a:prstGeom prst="rect">
            <a:avLst/>
          </a:prstGeom>
        </p:spPr>
      </p:pic>
      <p:cxnSp>
        <p:nvCxnSpPr>
          <p:cNvPr id="6" name="Google Shape;447;p26"/>
          <p:cNvCxnSpPr/>
          <p:nvPr/>
        </p:nvCxnSpPr>
        <p:spPr>
          <a:xfrm>
            <a:off x="1531120" y="278862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14901664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3905391" cy="463486"/>
          </a:xfrm>
        </p:spPr>
        <p:txBody>
          <a:bodyPr/>
          <a:lstStyle/>
          <a:p>
            <a:r>
              <a:rPr lang="en-US" sz="3200" dirty="0" smtClean="0"/>
              <a:t>Code:</a:t>
            </a:r>
            <a:br>
              <a:rPr lang="en-US" sz="3200" dirty="0" smtClean="0"/>
            </a:br>
            <a:r>
              <a:rPr lang="en-US" sz="3200" dirty="0" smtClean="0"/>
              <a:t>5- Pie Plot </a:t>
            </a:r>
            <a:endParaRPr lang="ar-EG" sz="3200" dirty="0"/>
          </a:p>
        </p:txBody>
      </p:sp>
      <p:sp>
        <p:nvSpPr>
          <p:cNvPr id="9" name="Rectangle 8"/>
          <p:cNvSpPr/>
          <p:nvPr/>
        </p:nvSpPr>
        <p:spPr>
          <a:xfrm>
            <a:off x="209409" y="2349455"/>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3" name="Picture 2"/>
          <p:cNvPicPr>
            <a:picLocks noChangeAspect="1"/>
          </p:cNvPicPr>
          <p:nvPr/>
        </p:nvPicPr>
        <p:blipFill>
          <a:blip r:embed="rId2"/>
          <a:stretch>
            <a:fillRect/>
          </a:stretch>
        </p:blipFill>
        <p:spPr>
          <a:xfrm>
            <a:off x="209409" y="1341994"/>
            <a:ext cx="8877300" cy="841082"/>
          </a:xfrm>
          <a:prstGeom prst="rect">
            <a:avLst/>
          </a:prstGeom>
        </p:spPr>
      </p:pic>
      <p:pic>
        <p:nvPicPr>
          <p:cNvPr id="4" name="Picture 3"/>
          <p:cNvPicPr>
            <a:picLocks noChangeAspect="1"/>
          </p:cNvPicPr>
          <p:nvPr/>
        </p:nvPicPr>
        <p:blipFill>
          <a:blip r:embed="rId3"/>
          <a:stretch>
            <a:fillRect/>
          </a:stretch>
        </p:blipFill>
        <p:spPr>
          <a:xfrm>
            <a:off x="2162104" y="2349455"/>
            <a:ext cx="3039284" cy="2687003"/>
          </a:xfrm>
          <a:prstGeom prst="rect">
            <a:avLst/>
          </a:prstGeom>
        </p:spPr>
      </p:pic>
      <p:grpSp>
        <p:nvGrpSpPr>
          <p:cNvPr id="6" name="Google Shape;1322;p44"/>
          <p:cNvGrpSpPr/>
          <p:nvPr/>
        </p:nvGrpSpPr>
        <p:grpSpPr>
          <a:xfrm>
            <a:off x="8008620" y="253768"/>
            <a:ext cx="796605" cy="767312"/>
            <a:chOff x="5681300" y="2527788"/>
            <a:chExt cx="805800" cy="805800"/>
          </a:xfrm>
        </p:grpSpPr>
        <p:sp>
          <p:nvSpPr>
            <p:cNvPr id="7" name="Google Shape;1323;p4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324;p4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4848616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3905391" cy="463486"/>
          </a:xfrm>
        </p:spPr>
        <p:txBody>
          <a:bodyPr/>
          <a:lstStyle/>
          <a:p>
            <a:r>
              <a:rPr lang="en-US" sz="3200" dirty="0" smtClean="0"/>
              <a:t>Code:</a:t>
            </a:r>
            <a:br>
              <a:rPr lang="en-US" sz="3200" dirty="0" smtClean="0"/>
            </a:br>
            <a:r>
              <a:rPr lang="en-US" sz="3200" dirty="0" smtClean="0"/>
              <a:t>5- Pie Plot </a:t>
            </a:r>
            <a:endParaRPr lang="ar-EG" sz="3200" dirty="0"/>
          </a:p>
        </p:txBody>
      </p:sp>
      <p:sp>
        <p:nvSpPr>
          <p:cNvPr id="9" name="Rectangle 8"/>
          <p:cNvSpPr/>
          <p:nvPr/>
        </p:nvSpPr>
        <p:spPr>
          <a:xfrm>
            <a:off x="209409" y="2349455"/>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5" name="Picture 4"/>
          <p:cNvPicPr>
            <a:picLocks noChangeAspect="1"/>
          </p:cNvPicPr>
          <p:nvPr/>
        </p:nvPicPr>
        <p:blipFill>
          <a:blip r:embed="rId2"/>
          <a:stretch>
            <a:fillRect/>
          </a:stretch>
        </p:blipFill>
        <p:spPr>
          <a:xfrm>
            <a:off x="209409" y="1294413"/>
            <a:ext cx="8461818" cy="836557"/>
          </a:xfrm>
          <a:prstGeom prst="rect">
            <a:avLst/>
          </a:prstGeom>
        </p:spPr>
      </p:pic>
      <p:pic>
        <p:nvPicPr>
          <p:cNvPr id="6" name="Picture 5"/>
          <p:cNvPicPr>
            <a:picLocks noChangeAspect="1"/>
          </p:cNvPicPr>
          <p:nvPr/>
        </p:nvPicPr>
        <p:blipFill>
          <a:blip r:embed="rId3"/>
          <a:stretch>
            <a:fillRect/>
          </a:stretch>
        </p:blipFill>
        <p:spPr>
          <a:xfrm>
            <a:off x="2162104" y="2349455"/>
            <a:ext cx="2808923" cy="2671567"/>
          </a:xfrm>
          <a:prstGeom prst="rect">
            <a:avLst/>
          </a:prstGeom>
        </p:spPr>
      </p:pic>
      <p:grpSp>
        <p:nvGrpSpPr>
          <p:cNvPr id="8" name="Google Shape;1322;p44"/>
          <p:cNvGrpSpPr/>
          <p:nvPr/>
        </p:nvGrpSpPr>
        <p:grpSpPr>
          <a:xfrm>
            <a:off x="8008620" y="253768"/>
            <a:ext cx="796605" cy="767312"/>
            <a:chOff x="5681300" y="2527788"/>
            <a:chExt cx="805800" cy="805800"/>
          </a:xfrm>
        </p:grpSpPr>
        <p:sp>
          <p:nvSpPr>
            <p:cNvPr id="10" name="Google Shape;1323;p4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324;p4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5115438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3905391" cy="463486"/>
          </a:xfrm>
        </p:spPr>
        <p:txBody>
          <a:bodyPr/>
          <a:lstStyle/>
          <a:p>
            <a:r>
              <a:rPr lang="en-US" sz="3200" dirty="0" smtClean="0"/>
              <a:t>Code:</a:t>
            </a:r>
            <a:br>
              <a:rPr lang="en-US" sz="3200" dirty="0" smtClean="0"/>
            </a:br>
            <a:r>
              <a:rPr lang="en-US" sz="3200" dirty="0" smtClean="0"/>
              <a:t>5- Pie Plot </a:t>
            </a:r>
            <a:endParaRPr lang="ar-EG" sz="3200" dirty="0"/>
          </a:p>
        </p:txBody>
      </p:sp>
      <p:sp>
        <p:nvSpPr>
          <p:cNvPr id="9" name="Rectangle 8"/>
          <p:cNvSpPr/>
          <p:nvPr/>
        </p:nvSpPr>
        <p:spPr>
          <a:xfrm>
            <a:off x="209409" y="2349455"/>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5" name="Picture 4"/>
          <p:cNvPicPr>
            <a:picLocks noChangeAspect="1"/>
          </p:cNvPicPr>
          <p:nvPr/>
        </p:nvPicPr>
        <p:blipFill>
          <a:blip r:embed="rId2"/>
          <a:stretch>
            <a:fillRect/>
          </a:stretch>
        </p:blipFill>
        <p:spPr>
          <a:xfrm>
            <a:off x="209409" y="1384862"/>
            <a:ext cx="8744703" cy="849750"/>
          </a:xfrm>
          <a:prstGeom prst="rect">
            <a:avLst/>
          </a:prstGeom>
        </p:spPr>
      </p:pic>
      <p:pic>
        <p:nvPicPr>
          <p:cNvPr id="6" name="Picture 5"/>
          <p:cNvPicPr>
            <a:picLocks noChangeAspect="1"/>
          </p:cNvPicPr>
          <p:nvPr/>
        </p:nvPicPr>
        <p:blipFill>
          <a:blip r:embed="rId3"/>
          <a:stretch>
            <a:fillRect/>
          </a:stretch>
        </p:blipFill>
        <p:spPr>
          <a:xfrm>
            <a:off x="2189797" y="2349455"/>
            <a:ext cx="2877503" cy="2736793"/>
          </a:xfrm>
          <a:prstGeom prst="rect">
            <a:avLst/>
          </a:prstGeom>
        </p:spPr>
      </p:pic>
      <p:grpSp>
        <p:nvGrpSpPr>
          <p:cNvPr id="8" name="Google Shape;1322;p44"/>
          <p:cNvGrpSpPr/>
          <p:nvPr/>
        </p:nvGrpSpPr>
        <p:grpSpPr>
          <a:xfrm>
            <a:off x="8008620" y="253768"/>
            <a:ext cx="796605" cy="767312"/>
            <a:chOff x="5681300" y="2527788"/>
            <a:chExt cx="805800" cy="805800"/>
          </a:xfrm>
        </p:grpSpPr>
        <p:sp>
          <p:nvSpPr>
            <p:cNvPr id="10" name="Google Shape;1323;p4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324;p4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092079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r>
              <a:rPr lang="en-US" dirty="0"/>
              <a:t>Descriptive </a:t>
            </a:r>
            <a:r>
              <a:rPr lang="en-US" dirty="0" smtClean="0"/>
              <a:t>Analysis</a:t>
            </a:r>
            <a:endParaRPr dirty="0"/>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03</a:t>
            </a:r>
            <a:endParaRPr dirty="0"/>
          </a:p>
        </p:txBody>
      </p:sp>
      <p:cxnSp>
        <p:nvCxnSpPr>
          <p:cNvPr id="447" name="Google Shape;447;p2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48" name="Google Shape;448;p2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dirty="0">
              <a:solidFill>
                <a:schemeClr val="accent4"/>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500">
        <p15:prstTrans prst="curtains"/>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Statisics in python :</a:t>
            </a:r>
            <a:endParaRPr dirty="0"/>
          </a:p>
        </p:txBody>
      </p:sp>
      <p:sp>
        <p:nvSpPr>
          <p:cNvPr id="454" name="Google Shape;454;p2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indent="0">
              <a:buNone/>
            </a:pPr>
            <a:r>
              <a:rPr lang="en" dirty="0" smtClean="0"/>
              <a:t>This library help us to using </a:t>
            </a:r>
            <a:r>
              <a:rPr lang="en-US" dirty="0" smtClean="0"/>
              <a:t>statistics </a:t>
            </a:r>
            <a:r>
              <a:rPr lang="en" dirty="0" smtClean="0"/>
              <a:t>in python ‘</a:t>
            </a:r>
            <a:r>
              <a:rPr lang="en-US" dirty="0" smtClean="0"/>
              <a:t>statistics</a:t>
            </a:r>
            <a:r>
              <a:rPr lang="en" dirty="0"/>
              <a:t>’ and this </a:t>
            </a:r>
            <a:r>
              <a:rPr lang="en" dirty="0" smtClean="0"/>
              <a:t>calculatations </a:t>
            </a:r>
            <a:r>
              <a:rPr lang="en" dirty="0"/>
              <a:t>for only numerical columns </a:t>
            </a:r>
            <a:r>
              <a:rPr lang="en-US" dirty="0"/>
              <a:t>which are ‘ </a:t>
            </a:r>
            <a:r>
              <a:rPr lang="en-US" dirty="0" smtClean="0"/>
              <a:t>writing , reading </a:t>
            </a:r>
            <a:r>
              <a:rPr lang="en-US" dirty="0"/>
              <a:t>&amp; math scores </a:t>
            </a:r>
            <a:r>
              <a:rPr lang="en-US" dirty="0" smtClean="0"/>
              <a:t>’</a:t>
            </a:r>
            <a:endParaRPr dirty="0" smtClean="0"/>
          </a:p>
          <a:p>
            <a:pPr marL="0" lvl="0" indent="0" algn="l" rtl="0">
              <a:spcBef>
                <a:spcPts val="1000"/>
              </a:spcBef>
              <a:spcAft>
                <a:spcPts val="0"/>
              </a:spcAft>
              <a:buNone/>
            </a:pPr>
            <a:r>
              <a:rPr lang="en" sz="2000" dirty="0" smtClean="0">
                <a:solidFill>
                  <a:schemeClr val="accent3"/>
                </a:solidFill>
                <a:latin typeface="Golos Text Medium"/>
                <a:ea typeface="Golos Text Medium"/>
                <a:cs typeface="Golos Text Medium"/>
                <a:sym typeface="Golos Text Medium"/>
              </a:rPr>
              <a:t>(</a:t>
            </a:r>
            <a:r>
              <a:rPr lang="en" sz="2000" dirty="0">
                <a:solidFill>
                  <a:schemeClr val="accent3"/>
                </a:solidFill>
                <a:latin typeface="Golos Text Medium"/>
                <a:ea typeface="Golos Text Medium"/>
                <a:cs typeface="Golos Text Medium"/>
                <a:sym typeface="Golos Text Medium"/>
              </a:rPr>
              <a:t>a)</a:t>
            </a:r>
            <a:r>
              <a:rPr lang="en" sz="2000" dirty="0">
                <a:latin typeface="Golos Text Medium"/>
                <a:ea typeface="Golos Text Medium"/>
                <a:cs typeface="Golos Text Medium"/>
                <a:sym typeface="Golos Text Medium"/>
              </a:rPr>
              <a:t> </a:t>
            </a:r>
            <a:r>
              <a:rPr lang="en" sz="2000" dirty="0" smtClean="0">
                <a:latin typeface="Golos Text Medium"/>
                <a:ea typeface="Golos Text Medium"/>
                <a:cs typeface="Golos Text Medium"/>
                <a:sym typeface="Golos Text Medium"/>
              </a:rPr>
              <a:t>Mean, Mode &amp; Median</a:t>
            </a:r>
            <a:endParaRPr sz="2000" dirty="0">
              <a:latin typeface="Golos Text Medium"/>
              <a:ea typeface="Golos Text Medium"/>
              <a:cs typeface="Golos Text Medium"/>
              <a:sym typeface="Golos Text Medium"/>
            </a:endParaRPr>
          </a:p>
          <a:p>
            <a:pPr marL="0" lvl="0" indent="0">
              <a:spcBef>
                <a:spcPts val="1000"/>
              </a:spcBef>
              <a:buNone/>
            </a:pPr>
            <a:r>
              <a:rPr lang="en-US" dirty="0" smtClean="0"/>
              <a:t>They are </a:t>
            </a:r>
            <a:r>
              <a:rPr lang="en-US" dirty="0"/>
              <a:t>measures of central tendency in statistics. They help organize and compare data sets. Mean is the average value of a data </a:t>
            </a:r>
            <a:r>
              <a:rPr lang="en-US" dirty="0" smtClean="0"/>
              <a:t>set. </a:t>
            </a:r>
            <a:r>
              <a:rPr lang="en-US" dirty="0"/>
              <a:t>Median is the middle value of a data set when the values are arranged from smallest to largest. Mode is the most repeated value in a data set</a:t>
            </a:r>
            <a:r>
              <a:rPr lang="en-US" dirty="0" smtClean="0"/>
              <a:t>.</a:t>
            </a:r>
            <a:endParaRPr dirty="0" smtClean="0"/>
          </a:p>
          <a:p>
            <a:pPr marL="0" indent="0">
              <a:spcBef>
                <a:spcPts val="1000"/>
              </a:spcBef>
              <a:buNone/>
            </a:pPr>
            <a:r>
              <a:rPr lang="en" sz="2000" dirty="0" smtClean="0">
                <a:solidFill>
                  <a:schemeClr val="accent3"/>
                </a:solidFill>
                <a:latin typeface="Golos Text Medium"/>
                <a:ea typeface="Golos Text Medium"/>
                <a:cs typeface="Golos Text Medium"/>
                <a:sym typeface="Golos Text Medium"/>
              </a:rPr>
              <a:t>(b)</a:t>
            </a:r>
            <a:r>
              <a:rPr lang="en" sz="2000" dirty="0" smtClean="0">
                <a:latin typeface="Golos Text Medium"/>
                <a:ea typeface="Golos Text Medium"/>
                <a:cs typeface="Golos Text Medium"/>
                <a:sym typeface="Golos Text Medium"/>
              </a:rPr>
              <a:t> Variance &amp; </a:t>
            </a:r>
            <a:r>
              <a:rPr lang="en-US" sz="2000" dirty="0" smtClean="0">
                <a:latin typeface="Golos Text Medium"/>
                <a:ea typeface="Golos Text Medium"/>
                <a:cs typeface="Golos Text Medium"/>
                <a:sym typeface="Golos Text Medium"/>
              </a:rPr>
              <a:t>Standard deviation</a:t>
            </a:r>
            <a:endParaRPr sz="2000" dirty="0" smtClean="0">
              <a:latin typeface="Golos Text Medium"/>
              <a:ea typeface="Golos Text Medium"/>
              <a:cs typeface="Golos Text Medium"/>
              <a:sym typeface="Golos Text Medium"/>
            </a:endParaRPr>
          </a:p>
          <a:p>
            <a:pPr marL="0" lvl="0" indent="0">
              <a:spcBef>
                <a:spcPts val="1000"/>
              </a:spcBef>
              <a:spcAft>
                <a:spcPts val="1000"/>
              </a:spcAft>
              <a:buNone/>
            </a:pPr>
            <a:r>
              <a:rPr lang="en-US" dirty="0" smtClean="0"/>
              <a:t>Variance </a:t>
            </a:r>
            <a:r>
              <a:rPr lang="en-US" dirty="0"/>
              <a:t>is a measure of how data points vary from the mean, whereas standard deviation is the measure of the distribution of statistical </a:t>
            </a:r>
            <a:r>
              <a:rPr lang="en-US" dirty="0" smtClean="0"/>
              <a:t>data.</a:t>
            </a:r>
          </a:p>
        </p:txBody>
      </p:sp>
      <p:cxnSp>
        <p:nvCxnSpPr>
          <p:cNvPr id="455" name="Google Shape;455;p27"/>
          <p:cNvCxnSpPr/>
          <p:nvPr/>
        </p:nvCxnSpPr>
        <p:spPr>
          <a:xfrm>
            <a:off x="4059767" y="216090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56" name="Google Shape;456;p27"/>
          <p:cNvCxnSpPr/>
          <p:nvPr/>
        </p:nvCxnSpPr>
        <p:spPr>
          <a:xfrm>
            <a:off x="5301330" y="3702307"/>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lvl="0"/>
            <a:r>
              <a:rPr lang="en" dirty="0"/>
              <a:t>Statisics in python </a:t>
            </a:r>
            <a:r>
              <a:rPr lang="en" dirty="0" smtClean="0"/>
              <a:t>:</a:t>
            </a:r>
            <a:endParaRPr dirty="0"/>
          </a:p>
        </p:txBody>
      </p:sp>
      <p:sp>
        <p:nvSpPr>
          <p:cNvPr id="462" name="Google Shape;462;p28"/>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indent="0">
              <a:buNone/>
            </a:pPr>
            <a:r>
              <a:rPr lang="en" sz="2000" dirty="0">
                <a:solidFill>
                  <a:schemeClr val="accent3"/>
                </a:solidFill>
                <a:latin typeface="Golos Text Medium"/>
                <a:ea typeface="Golos Text Medium"/>
                <a:cs typeface="Golos Text Medium"/>
                <a:sym typeface="Golos Text Medium"/>
              </a:rPr>
              <a:t>(c) </a:t>
            </a:r>
            <a:r>
              <a:rPr lang="en-US" sz="2000" dirty="0">
                <a:latin typeface="Golos Text Medium"/>
                <a:ea typeface="Golos Text Medium"/>
                <a:cs typeface="Golos Text Medium"/>
                <a:sym typeface="Golos Text Medium"/>
              </a:rPr>
              <a:t>B</a:t>
            </a:r>
            <a:r>
              <a:rPr lang="en-US" sz="2000" dirty="0" smtClean="0">
                <a:latin typeface="Golos Text Medium"/>
                <a:ea typeface="Golos Text Medium"/>
                <a:cs typeface="Golos Text Medium"/>
                <a:sym typeface="Golos Text Medium"/>
              </a:rPr>
              <a:t>ox plot</a:t>
            </a:r>
            <a:endParaRPr sz="2000" dirty="0" smtClean="0">
              <a:latin typeface="Golos Text Medium"/>
              <a:ea typeface="Golos Text Medium"/>
              <a:cs typeface="Golos Text Medium"/>
              <a:sym typeface="Golos Text Medium"/>
            </a:endParaRPr>
          </a:p>
          <a:p>
            <a:pPr marL="0" lvl="0" indent="0">
              <a:spcBef>
                <a:spcPts val="1000"/>
              </a:spcBef>
              <a:buNone/>
            </a:pPr>
            <a:r>
              <a:rPr lang="en-US" dirty="0" smtClean="0"/>
              <a:t>It </a:t>
            </a:r>
            <a:r>
              <a:rPr lang="en-US" dirty="0"/>
              <a:t>is a type of chart that shows the distribution of numerical data and skewness. It displays the minimum, maximum, median, and quartiles (or percentiles) of a data set. A box plot is useful when you want to compare data between multiple groups, show the variability or dispersion of the data or identify </a:t>
            </a:r>
            <a:r>
              <a:rPr lang="en-US" dirty="0" smtClean="0"/>
              <a:t>outliers.</a:t>
            </a:r>
          </a:p>
          <a:p>
            <a:pPr marL="0" lvl="0" indent="0">
              <a:spcBef>
                <a:spcPts val="1000"/>
              </a:spcBef>
              <a:buNone/>
            </a:pPr>
            <a:r>
              <a:rPr lang="en" sz="2000" dirty="0" smtClean="0">
                <a:solidFill>
                  <a:schemeClr val="accent3"/>
                </a:solidFill>
                <a:latin typeface="Golos Text Medium"/>
                <a:ea typeface="Golos Text Medium"/>
                <a:cs typeface="Golos Text Medium"/>
                <a:sym typeface="Golos Text Medium"/>
              </a:rPr>
              <a:t>(</a:t>
            </a:r>
            <a:r>
              <a:rPr lang="en" sz="2000" dirty="0">
                <a:solidFill>
                  <a:schemeClr val="accent3"/>
                </a:solidFill>
                <a:latin typeface="Golos Text Medium"/>
                <a:ea typeface="Golos Text Medium"/>
                <a:cs typeface="Golos Text Medium"/>
                <a:sym typeface="Golos Text Medium"/>
              </a:rPr>
              <a:t>d) </a:t>
            </a:r>
            <a:r>
              <a:rPr lang="en" sz="2000" dirty="0" smtClean="0">
                <a:latin typeface="Golos Text Medium"/>
                <a:ea typeface="Golos Text Medium"/>
                <a:cs typeface="Golos Text Medium"/>
                <a:sym typeface="Golos Text Medium"/>
              </a:rPr>
              <a:t>Z-score</a:t>
            </a:r>
            <a:endParaRPr sz="2000" dirty="0">
              <a:latin typeface="Golos Text Medium"/>
              <a:ea typeface="Golos Text Medium"/>
              <a:cs typeface="Golos Text Medium"/>
              <a:sym typeface="Golos Text Medium"/>
            </a:endParaRPr>
          </a:p>
          <a:p>
            <a:pPr marL="0" lvl="0" indent="0">
              <a:spcBef>
                <a:spcPts val="1000"/>
              </a:spcBef>
              <a:spcAft>
                <a:spcPts val="1000"/>
              </a:spcAft>
              <a:buNone/>
            </a:pPr>
            <a:r>
              <a:rPr lang="en-US" dirty="0" smtClean="0"/>
              <a:t>It is </a:t>
            </a:r>
            <a:r>
              <a:rPr lang="en-US" dirty="0"/>
              <a:t>a statistical measurement that compares the mean and standard deviation of a sample to the population. It is used to determine how many standard deviations an observation is from the mean. The formula for calculating the z-score is (x-μ)/σ where x is the observation, μ is the population mean, and σ is the population standard deviation</a:t>
            </a:r>
            <a:r>
              <a:rPr lang="en-US" dirty="0" smtClean="0"/>
              <a:t>.</a:t>
            </a:r>
            <a:endParaRPr dirty="0"/>
          </a:p>
        </p:txBody>
      </p:sp>
      <p:cxnSp>
        <p:nvCxnSpPr>
          <p:cNvPr id="463" name="Google Shape;463;p28"/>
          <p:cNvCxnSpPr/>
          <p:nvPr/>
        </p:nvCxnSpPr>
        <p:spPr>
          <a:xfrm>
            <a:off x="2593445" y="1580766"/>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64" name="Google Shape;464;p28"/>
          <p:cNvCxnSpPr/>
          <p:nvPr/>
        </p:nvCxnSpPr>
        <p:spPr>
          <a:xfrm>
            <a:off x="2512525" y="3152534"/>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40" y="252839"/>
            <a:ext cx="8020191" cy="463486"/>
          </a:xfrm>
        </p:spPr>
        <p:txBody>
          <a:bodyPr/>
          <a:lstStyle/>
          <a:p>
            <a:r>
              <a:rPr lang="en-US" sz="3200" dirty="0" smtClean="0"/>
              <a:t>Get mean , median &amp; mode </a:t>
            </a:r>
            <a:r>
              <a:rPr lang="en-US" sz="3200" dirty="0" smtClean="0"/>
              <a:t>:</a:t>
            </a:r>
            <a:endParaRPr lang="ar-EG" sz="3200" dirty="0"/>
          </a:p>
        </p:txBody>
      </p:sp>
      <p:sp>
        <p:nvSpPr>
          <p:cNvPr id="9" name="Rectangle 8"/>
          <p:cNvSpPr/>
          <p:nvPr/>
        </p:nvSpPr>
        <p:spPr>
          <a:xfrm>
            <a:off x="4324209" y="1411730"/>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3" name="Picture 2"/>
          <p:cNvPicPr>
            <a:picLocks noChangeAspect="1"/>
          </p:cNvPicPr>
          <p:nvPr/>
        </p:nvPicPr>
        <p:blipFill rotWithShape="1">
          <a:blip r:embed="rId2"/>
          <a:srcRect r="40429"/>
          <a:stretch/>
        </p:blipFill>
        <p:spPr>
          <a:xfrm>
            <a:off x="220276" y="975704"/>
            <a:ext cx="3827835" cy="1302157"/>
          </a:xfrm>
          <a:prstGeom prst="rect">
            <a:avLst/>
          </a:prstGeom>
        </p:spPr>
      </p:pic>
      <p:pic>
        <p:nvPicPr>
          <p:cNvPr id="4" name="Picture 3"/>
          <p:cNvPicPr>
            <a:picLocks noChangeAspect="1"/>
          </p:cNvPicPr>
          <p:nvPr/>
        </p:nvPicPr>
        <p:blipFill>
          <a:blip r:embed="rId3"/>
          <a:stretch>
            <a:fillRect/>
          </a:stretch>
        </p:blipFill>
        <p:spPr>
          <a:xfrm>
            <a:off x="4761337" y="2277861"/>
            <a:ext cx="1247949" cy="1124107"/>
          </a:xfrm>
          <a:prstGeom prst="rect">
            <a:avLst/>
          </a:prstGeom>
        </p:spPr>
      </p:pic>
      <p:pic>
        <p:nvPicPr>
          <p:cNvPr id="5" name="Picture 4"/>
          <p:cNvPicPr>
            <a:picLocks noChangeAspect="1"/>
          </p:cNvPicPr>
          <p:nvPr/>
        </p:nvPicPr>
        <p:blipFill rotWithShape="1">
          <a:blip r:embed="rId4"/>
          <a:srcRect r="41753"/>
          <a:stretch/>
        </p:blipFill>
        <p:spPr>
          <a:xfrm>
            <a:off x="209409" y="2333134"/>
            <a:ext cx="3827835" cy="1284090"/>
          </a:xfrm>
          <a:prstGeom prst="rect">
            <a:avLst/>
          </a:prstGeom>
        </p:spPr>
      </p:pic>
      <p:pic>
        <p:nvPicPr>
          <p:cNvPr id="6" name="Picture 5"/>
          <p:cNvPicPr>
            <a:picLocks noChangeAspect="1"/>
          </p:cNvPicPr>
          <p:nvPr/>
        </p:nvPicPr>
        <p:blipFill rotWithShape="1">
          <a:blip r:embed="rId5"/>
          <a:srcRect r="41086"/>
          <a:stretch/>
        </p:blipFill>
        <p:spPr>
          <a:xfrm>
            <a:off x="198540" y="3672497"/>
            <a:ext cx="3849571" cy="1394596"/>
          </a:xfrm>
          <a:prstGeom prst="rect">
            <a:avLst/>
          </a:prstGeom>
        </p:spPr>
      </p:pic>
      <p:pic>
        <p:nvPicPr>
          <p:cNvPr id="7" name="Picture 6"/>
          <p:cNvPicPr>
            <a:picLocks noChangeAspect="1"/>
          </p:cNvPicPr>
          <p:nvPr/>
        </p:nvPicPr>
        <p:blipFill>
          <a:blip r:embed="rId6"/>
          <a:stretch>
            <a:fillRect/>
          </a:stretch>
        </p:blipFill>
        <p:spPr>
          <a:xfrm>
            <a:off x="6347560" y="2277861"/>
            <a:ext cx="933004" cy="1110718"/>
          </a:xfrm>
          <a:prstGeom prst="rect">
            <a:avLst/>
          </a:prstGeom>
        </p:spPr>
      </p:pic>
      <p:pic>
        <p:nvPicPr>
          <p:cNvPr id="8" name="Picture 7"/>
          <p:cNvPicPr>
            <a:picLocks noChangeAspect="1"/>
          </p:cNvPicPr>
          <p:nvPr/>
        </p:nvPicPr>
        <p:blipFill>
          <a:blip r:embed="rId7"/>
          <a:stretch>
            <a:fillRect/>
          </a:stretch>
        </p:blipFill>
        <p:spPr>
          <a:xfrm>
            <a:off x="7582024" y="2284520"/>
            <a:ext cx="951058" cy="1097375"/>
          </a:xfrm>
          <a:prstGeom prst="rect">
            <a:avLst/>
          </a:prstGeom>
        </p:spPr>
      </p:pic>
    </p:spTree>
    <p:extLst>
      <p:ext uri="{BB962C8B-B14F-4D97-AF65-F5344CB8AC3E}">
        <p14:creationId xmlns:p14="http://schemas.microsoft.com/office/powerpoint/2010/main" val="9639439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8103318" cy="463486"/>
          </a:xfrm>
        </p:spPr>
        <p:txBody>
          <a:bodyPr/>
          <a:lstStyle/>
          <a:p>
            <a:r>
              <a:rPr lang="en-US" sz="3200" dirty="0" smtClean="0"/>
              <a:t>Get variance &amp; Standard deviation </a:t>
            </a:r>
            <a:r>
              <a:rPr lang="en-US" sz="3200" dirty="0" smtClean="0"/>
              <a:t>:</a:t>
            </a:r>
            <a:endParaRPr lang="ar-EG" sz="3200" dirty="0"/>
          </a:p>
        </p:txBody>
      </p:sp>
      <p:sp>
        <p:nvSpPr>
          <p:cNvPr id="9" name="Rectangle 8"/>
          <p:cNvSpPr/>
          <p:nvPr/>
        </p:nvSpPr>
        <p:spPr>
          <a:xfrm>
            <a:off x="4982946" y="1615164"/>
            <a:ext cx="1906291"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Outputs:</a:t>
            </a:r>
            <a:endParaRPr lang="ar-EG" dirty="0"/>
          </a:p>
        </p:txBody>
      </p:sp>
      <p:pic>
        <p:nvPicPr>
          <p:cNvPr id="3" name="Picture 2"/>
          <p:cNvPicPr>
            <a:picLocks noChangeAspect="1"/>
          </p:cNvPicPr>
          <p:nvPr/>
        </p:nvPicPr>
        <p:blipFill rotWithShape="1">
          <a:blip r:embed="rId2"/>
          <a:srcRect r="38416"/>
          <a:stretch/>
        </p:blipFill>
        <p:spPr>
          <a:xfrm>
            <a:off x="163970" y="1199980"/>
            <a:ext cx="4636630" cy="1575974"/>
          </a:xfrm>
          <a:prstGeom prst="rect">
            <a:avLst/>
          </a:prstGeom>
        </p:spPr>
      </p:pic>
      <p:pic>
        <p:nvPicPr>
          <p:cNvPr id="4" name="Picture 3"/>
          <p:cNvPicPr>
            <a:picLocks noChangeAspect="1"/>
          </p:cNvPicPr>
          <p:nvPr/>
        </p:nvPicPr>
        <p:blipFill>
          <a:blip r:embed="rId3"/>
          <a:stretch>
            <a:fillRect/>
          </a:stretch>
        </p:blipFill>
        <p:spPr>
          <a:xfrm>
            <a:off x="5797776" y="2413463"/>
            <a:ext cx="2514951" cy="1152686"/>
          </a:xfrm>
          <a:prstGeom prst="rect">
            <a:avLst/>
          </a:prstGeom>
        </p:spPr>
      </p:pic>
      <p:pic>
        <p:nvPicPr>
          <p:cNvPr id="5" name="Picture 4"/>
          <p:cNvPicPr>
            <a:picLocks noChangeAspect="1"/>
          </p:cNvPicPr>
          <p:nvPr/>
        </p:nvPicPr>
        <p:blipFill rotWithShape="1">
          <a:blip r:embed="rId4"/>
          <a:srcRect r="55993"/>
          <a:stretch/>
        </p:blipFill>
        <p:spPr>
          <a:xfrm>
            <a:off x="209409" y="2989806"/>
            <a:ext cx="3815087" cy="1713124"/>
          </a:xfrm>
          <a:prstGeom prst="rect">
            <a:avLst/>
          </a:prstGeom>
        </p:spPr>
      </p:pic>
      <p:pic>
        <p:nvPicPr>
          <p:cNvPr id="6" name="Picture 5"/>
          <p:cNvPicPr>
            <a:picLocks noChangeAspect="1"/>
          </p:cNvPicPr>
          <p:nvPr/>
        </p:nvPicPr>
        <p:blipFill>
          <a:blip r:embed="rId5"/>
          <a:stretch>
            <a:fillRect/>
          </a:stretch>
        </p:blipFill>
        <p:spPr>
          <a:xfrm>
            <a:off x="4906608" y="3661496"/>
            <a:ext cx="2725148" cy="1201016"/>
          </a:xfrm>
          <a:prstGeom prst="rect">
            <a:avLst/>
          </a:prstGeom>
        </p:spPr>
      </p:pic>
    </p:spTree>
    <p:extLst>
      <p:ext uri="{BB962C8B-B14F-4D97-AF65-F5344CB8AC3E}">
        <p14:creationId xmlns:p14="http://schemas.microsoft.com/office/powerpoint/2010/main" val="18248691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3905391" cy="463486"/>
          </a:xfrm>
        </p:spPr>
        <p:txBody>
          <a:bodyPr/>
          <a:lstStyle/>
          <a:p>
            <a:r>
              <a:rPr lang="en-US" sz="3200" dirty="0" smtClean="0"/>
              <a:t>Code of box pot :</a:t>
            </a:r>
            <a:endParaRPr lang="ar-EG" sz="3200" dirty="0"/>
          </a:p>
        </p:txBody>
      </p:sp>
      <p:sp>
        <p:nvSpPr>
          <p:cNvPr id="9" name="Rectangle 8"/>
          <p:cNvSpPr/>
          <p:nvPr/>
        </p:nvSpPr>
        <p:spPr>
          <a:xfrm>
            <a:off x="5604369" y="1320755"/>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5" name="Picture 4"/>
          <p:cNvPicPr>
            <a:picLocks noChangeAspect="1"/>
          </p:cNvPicPr>
          <p:nvPr/>
        </p:nvPicPr>
        <p:blipFill>
          <a:blip r:embed="rId3"/>
          <a:stretch>
            <a:fillRect/>
          </a:stretch>
        </p:blipFill>
        <p:spPr>
          <a:xfrm>
            <a:off x="209409" y="1089354"/>
            <a:ext cx="5177454" cy="2569179"/>
          </a:xfrm>
          <a:prstGeom prst="rect">
            <a:avLst/>
          </a:prstGeom>
        </p:spPr>
      </p:pic>
      <p:pic>
        <p:nvPicPr>
          <p:cNvPr id="6" name="Picture 5"/>
          <p:cNvPicPr>
            <a:picLocks noChangeAspect="1"/>
          </p:cNvPicPr>
          <p:nvPr/>
        </p:nvPicPr>
        <p:blipFill>
          <a:blip r:embed="rId4"/>
          <a:stretch>
            <a:fillRect/>
          </a:stretch>
        </p:blipFill>
        <p:spPr>
          <a:xfrm>
            <a:off x="5548752" y="2126932"/>
            <a:ext cx="3481388" cy="2774136"/>
          </a:xfrm>
          <a:prstGeom prst="rect">
            <a:avLst/>
          </a:prstGeom>
        </p:spPr>
      </p:pic>
    </p:spTree>
    <p:extLst>
      <p:ext uri="{BB962C8B-B14F-4D97-AF65-F5344CB8AC3E}">
        <p14:creationId xmlns:p14="http://schemas.microsoft.com/office/powerpoint/2010/main" val="7205622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5166155" cy="1149859"/>
          </a:xfrm>
          <a:prstGeom prst="rect">
            <a:avLst/>
          </a:prstGeom>
        </p:spPr>
        <p:txBody>
          <a:bodyPr spcFirstLastPara="1" wrap="square" lIns="91425" tIns="91425" rIns="91425" bIns="91425" anchor="t" anchorCtr="0">
            <a:noAutofit/>
          </a:bodyPr>
          <a:lstStyle/>
          <a:p>
            <a:r>
              <a:rPr lang="en" dirty="0"/>
              <a:t>Data Exploration </a:t>
            </a:r>
            <a:endParaRPr dirty="0"/>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dirty="0">
              <a:solidFill>
                <a:schemeClr val="accent4"/>
              </a:solidFill>
            </a:endParaRPr>
          </a:p>
        </p:txBody>
      </p:sp>
    </p:spTree>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3905391" cy="463486"/>
          </a:xfrm>
        </p:spPr>
        <p:txBody>
          <a:bodyPr/>
          <a:lstStyle/>
          <a:p>
            <a:r>
              <a:rPr lang="en-US" sz="3200" dirty="0" smtClean="0"/>
              <a:t>Code of z-score :</a:t>
            </a:r>
            <a:endParaRPr lang="ar-EG" sz="3200" dirty="0"/>
          </a:p>
        </p:txBody>
      </p:sp>
      <p:sp>
        <p:nvSpPr>
          <p:cNvPr id="9" name="Rectangle 8"/>
          <p:cNvSpPr/>
          <p:nvPr/>
        </p:nvSpPr>
        <p:spPr>
          <a:xfrm>
            <a:off x="2162104" y="3120364"/>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5" name="Picture 4"/>
          <p:cNvPicPr>
            <a:picLocks noChangeAspect="1"/>
          </p:cNvPicPr>
          <p:nvPr/>
        </p:nvPicPr>
        <p:blipFill>
          <a:blip r:embed="rId3"/>
          <a:stretch>
            <a:fillRect/>
          </a:stretch>
        </p:blipFill>
        <p:spPr>
          <a:xfrm>
            <a:off x="209409" y="1205752"/>
            <a:ext cx="3905391" cy="1424243"/>
          </a:xfrm>
          <a:prstGeom prst="rect">
            <a:avLst/>
          </a:prstGeom>
        </p:spPr>
      </p:pic>
      <p:pic>
        <p:nvPicPr>
          <p:cNvPr id="6" name="Picture 5"/>
          <p:cNvPicPr>
            <a:picLocks noChangeAspect="1"/>
          </p:cNvPicPr>
          <p:nvPr/>
        </p:nvPicPr>
        <p:blipFill>
          <a:blip r:embed="rId4"/>
          <a:stretch>
            <a:fillRect/>
          </a:stretch>
        </p:blipFill>
        <p:spPr>
          <a:xfrm>
            <a:off x="4330575" y="1497824"/>
            <a:ext cx="4544157" cy="3375660"/>
          </a:xfrm>
          <a:prstGeom prst="rect">
            <a:avLst/>
          </a:prstGeom>
        </p:spPr>
      </p:pic>
    </p:spTree>
    <p:extLst>
      <p:ext uri="{BB962C8B-B14F-4D97-AF65-F5344CB8AC3E}">
        <p14:creationId xmlns:p14="http://schemas.microsoft.com/office/powerpoint/2010/main" val="4907769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869" y="326485"/>
            <a:ext cx="1804349" cy="1890825"/>
          </a:xfrm>
        </p:spPr>
        <p:txBody>
          <a:bodyPr/>
          <a:lstStyle/>
          <a:p>
            <a:r>
              <a:rPr lang="en-US" sz="3200" dirty="0" smtClean="0"/>
              <a:t>Code </a:t>
            </a:r>
            <a:br>
              <a:rPr lang="en-US" sz="3200" dirty="0" smtClean="0"/>
            </a:br>
            <a:r>
              <a:rPr lang="en-US" sz="3200" dirty="0" smtClean="0"/>
              <a:t>to show</a:t>
            </a:r>
            <a:br>
              <a:rPr lang="en-US" sz="3200" dirty="0" smtClean="0"/>
            </a:br>
            <a:r>
              <a:rPr lang="en-US" sz="3200" dirty="0" smtClean="0"/>
              <a:t>z-score</a:t>
            </a:r>
            <a:r>
              <a:rPr lang="en-US" sz="3200" dirty="0" smtClean="0"/>
              <a:t>:</a:t>
            </a:r>
            <a:endParaRPr lang="ar-EG" sz="3200" dirty="0"/>
          </a:p>
        </p:txBody>
      </p:sp>
      <p:sp>
        <p:nvSpPr>
          <p:cNvPr id="9" name="Rectangle 8"/>
          <p:cNvSpPr/>
          <p:nvPr/>
        </p:nvSpPr>
        <p:spPr>
          <a:xfrm>
            <a:off x="2429723" y="2456135"/>
            <a:ext cx="1685077" cy="584775"/>
          </a:xfrm>
          <a:prstGeom prst="rect">
            <a:avLst/>
          </a:prstGeom>
        </p:spPr>
        <p:txBody>
          <a:bodyPr wrap="none">
            <a:spAutoFit/>
          </a:bodyPr>
          <a:lstStyle/>
          <a:p>
            <a:r>
              <a:rPr lang="en-US" sz="3200" dirty="0" smtClean="0">
                <a:solidFill>
                  <a:srgbClr val="333746"/>
                </a:solidFill>
                <a:latin typeface="Golos Text Medium"/>
                <a:cs typeface="Golos Text Medium"/>
                <a:sym typeface="Golos Text Medium"/>
              </a:rPr>
              <a:t>Output:</a:t>
            </a:r>
            <a:endParaRPr lang="ar-EG" dirty="0"/>
          </a:p>
        </p:txBody>
      </p:sp>
      <p:pic>
        <p:nvPicPr>
          <p:cNvPr id="3" name="Picture 2"/>
          <p:cNvPicPr>
            <a:picLocks noChangeAspect="1"/>
          </p:cNvPicPr>
          <p:nvPr/>
        </p:nvPicPr>
        <p:blipFill>
          <a:blip r:embed="rId3"/>
          <a:stretch>
            <a:fillRect/>
          </a:stretch>
        </p:blipFill>
        <p:spPr>
          <a:xfrm>
            <a:off x="1972400" y="181759"/>
            <a:ext cx="5821288" cy="1305128"/>
          </a:xfrm>
          <a:prstGeom prst="rect">
            <a:avLst/>
          </a:prstGeom>
        </p:spPr>
      </p:pic>
      <p:pic>
        <p:nvPicPr>
          <p:cNvPr id="4" name="Picture 3"/>
          <p:cNvPicPr>
            <a:picLocks noChangeAspect="1"/>
          </p:cNvPicPr>
          <p:nvPr/>
        </p:nvPicPr>
        <p:blipFill>
          <a:blip r:embed="rId4"/>
          <a:stretch>
            <a:fillRect/>
          </a:stretch>
        </p:blipFill>
        <p:spPr>
          <a:xfrm>
            <a:off x="4359593" y="1686877"/>
            <a:ext cx="4502468" cy="3256601"/>
          </a:xfrm>
          <a:prstGeom prst="rect">
            <a:avLst/>
          </a:prstGeom>
        </p:spPr>
      </p:pic>
    </p:spTree>
    <p:extLst>
      <p:ext uri="{BB962C8B-B14F-4D97-AF65-F5344CB8AC3E}">
        <p14:creationId xmlns:p14="http://schemas.microsoft.com/office/powerpoint/2010/main" val="1051615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r>
              <a:rPr lang="en-US" dirty="0"/>
              <a:t>Preprocessing </a:t>
            </a:r>
            <a:r>
              <a:rPr lang="en-US" dirty="0" smtClean="0"/>
              <a:t>&amp;</a:t>
            </a:r>
            <a:br>
              <a:rPr lang="en-US" dirty="0" smtClean="0"/>
            </a:br>
            <a:r>
              <a:rPr lang="en-US" dirty="0" smtClean="0"/>
              <a:t>Modeling</a:t>
            </a:r>
            <a:endParaRPr dirty="0"/>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04</a:t>
            </a:r>
            <a:endParaRPr dirty="0"/>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dirty="0">
              <a:solidFill>
                <a:schemeClr val="accent4"/>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500">
        <p15:prstTrans prst="curtains"/>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Meaning of the concepts :</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lvl="0" indent="0">
              <a:buNone/>
            </a:pPr>
            <a:r>
              <a:rPr lang="en" sz="2000" dirty="0">
                <a:solidFill>
                  <a:schemeClr val="accent3"/>
                </a:solidFill>
                <a:latin typeface="Golos Text Medium"/>
                <a:ea typeface="Golos Text Medium"/>
                <a:cs typeface="Golos Text Medium"/>
                <a:sym typeface="Golos Text Medium"/>
              </a:rPr>
              <a:t>(a) </a:t>
            </a:r>
            <a:r>
              <a:rPr lang="en-US" sz="2000" dirty="0" smtClean="0">
                <a:latin typeface="Golos Text Medium"/>
                <a:ea typeface="Golos Text Medium"/>
                <a:cs typeface="Golos Text Medium"/>
                <a:sym typeface="Golos Text Medium"/>
              </a:rPr>
              <a:t>Data </a:t>
            </a:r>
            <a:r>
              <a:rPr lang="en-US" sz="2000" dirty="0">
                <a:latin typeface="Golos Text Medium"/>
                <a:ea typeface="Golos Text Medium"/>
                <a:cs typeface="Golos Text Medium"/>
                <a:sym typeface="Golos Text Medium"/>
              </a:rPr>
              <a:t>preprocessing </a:t>
            </a:r>
            <a:endParaRPr dirty="0"/>
          </a:p>
          <a:p>
            <a:pPr marL="0" lvl="0" indent="0">
              <a:spcBef>
                <a:spcPts val="1000"/>
              </a:spcBef>
              <a:buNone/>
            </a:pPr>
            <a:r>
              <a:rPr lang="en-US" dirty="0" smtClean="0"/>
              <a:t>I</a:t>
            </a:r>
            <a:r>
              <a:rPr lang="en-US" dirty="0" smtClean="0"/>
              <a:t>s </a:t>
            </a:r>
            <a:r>
              <a:rPr lang="en-US" dirty="0"/>
              <a:t>a process of transforming the raw data into a format that can be understood and used for analysis and </a:t>
            </a:r>
            <a:r>
              <a:rPr lang="en-US" dirty="0" smtClean="0"/>
              <a:t>modeling. </a:t>
            </a:r>
            <a:r>
              <a:rPr lang="en-US" dirty="0"/>
              <a:t>Data preprocessing involves various techniques and methods for cleaning, filling in missing values, correcting errors, normalizing, and integrating data. The goal of data preprocessing is to improve the quality of the data and make it more suitable for the specific data mining or machine learning </a:t>
            </a:r>
            <a:r>
              <a:rPr lang="en-US" dirty="0" smtClean="0"/>
              <a:t>task.</a:t>
            </a:r>
            <a:endParaRPr lang="en-US" dirty="0"/>
          </a:p>
          <a:p>
            <a:pPr marL="0" lvl="0" indent="0">
              <a:spcBef>
                <a:spcPts val="1000"/>
              </a:spcBef>
              <a:buNone/>
            </a:pPr>
            <a:r>
              <a:rPr lang="en" sz="2000" dirty="0" smtClean="0">
                <a:solidFill>
                  <a:schemeClr val="accent3"/>
                </a:solidFill>
                <a:latin typeface="Golos Text Medium"/>
                <a:ea typeface="Golos Text Medium"/>
                <a:cs typeface="Golos Text Medium"/>
                <a:sym typeface="Golos Text Medium"/>
              </a:rPr>
              <a:t>(</a:t>
            </a:r>
            <a:r>
              <a:rPr lang="en" sz="2000" dirty="0">
                <a:solidFill>
                  <a:schemeClr val="accent3"/>
                </a:solidFill>
                <a:latin typeface="Golos Text Medium"/>
                <a:ea typeface="Golos Text Medium"/>
                <a:cs typeface="Golos Text Medium"/>
                <a:sym typeface="Golos Text Medium"/>
              </a:rPr>
              <a:t>b)</a:t>
            </a:r>
            <a:r>
              <a:rPr lang="en" sz="2000" dirty="0">
                <a:latin typeface="Golos Text Medium"/>
                <a:ea typeface="Golos Text Medium"/>
                <a:cs typeface="Golos Text Medium"/>
                <a:sym typeface="Golos Text Medium"/>
              </a:rPr>
              <a:t> </a:t>
            </a:r>
            <a:r>
              <a:rPr lang="en-US" sz="2000" dirty="0" smtClean="0">
                <a:latin typeface="Golos Text Medium"/>
                <a:ea typeface="Golos Text Medium"/>
                <a:cs typeface="Golos Text Medium"/>
                <a:sym typeface="Golos Text Medium"/>
              </a:rPr>
              <a:t>Data </a:t>
            </a:r>
            <a:r>
              <a:rPr lang="en-US" sz="2000" dirty="0">
                <a:latin typeface="Golos Text Medium"/>
                <a:ea typeface="Golos Text Medium"/>
                <a:cs typeface="Golos Text Medium"/>
                <a:sym typeface="Golos Text Medium"/>
              </a:rPr>
              <a:t>modeling </a:t>
            </a:r>
            <a:endParaRPr sz="2000" dirty="0">
              <a:latin typeface="Golos Text Medium"/>
              <a:ea typeface="Golos Text Medium"/>
              <a:cs typeface="Golos Text Medium"/>
              <a:sym typeface="Golos Text Medium"/>
            </a:endParaRPr>
          </a:p>
          <a:p>
            <a:pPr marL="0" lvl="0" indent="0">
              <a:spcBef>
                <a:spcPts val="1000"/>
              </a:spcBef>
              <a:buNone/>
            </a:pPr>
            <a:r>
              <a:rPr lang="en-US" dirty="0" smtClean="0"/>
              <a:t>Is </a:t>
            </a:r>
            <a:r>
              <a:rPr lang="en-US" dirty="0"/>
              <a:t>the process of creating a visual representation of data and its relationships to other data. It is used to define and analyze data requirements for information systems and business processes</a:t>
            </a:r>
            <a:r>
              <a:rPr lang="en-US" dirty="0" smtClean="0"/>
              <a:t>.</a:t>
            </a:r>
            <a:endParaRPr lang="en-US" dirty="0"/>
          </a:p>
        </p:txBody>
      </p:sp>
      <p:cxnSp>
        <p:nvCxnSpPr>
          <p:cNvPr id="479" name="Google Shape;479;p30"/>
          <p:cNvCxnSpPr/>
          <p:nvPr/>
        </p:nvCxnSpPr>
        <p:spPr>
          <a:xfrm>
            <a:off x="4038393" y="1552038"/>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0" name="Google Shape;480;p30"/>
          <p:cNvCxnSpPr/>
          <p:nvPr/>
        </p:nvCxnSpPr>
        <p:spPr>
          <a:xfrm>
            <a:off x="3423747" y="3431408"/>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3905391" cy="463486"/>
          </a:xfrm>
        </p:spPr>
        <p:txBody>
          <a:bodyPr/>
          <a:lstStyle/>
          <a:p>
            <a:r>
              <a:rPr lang="en-US" sz="2400" dirty="0" smtClean="0"/>
              <a:t>Encoding the data: </a:t>
            </a:r>
            <a:endParaRPr lang="ar-EG" sz="2400" dirty="0"/>
          </a:p>
        </p:txBody>
      </p:sp>
      <p:sp>
        <p:nvSpPr>
          <p:cNvPr id="9" name="Rectangle 8"/>
          <p:cNvSpPr/>
          <p:nvPr/>
        </p:nvSpPr>
        <p:spPr>
          <a:xfrm>
            <a:off x="289991" y="3764767"/>
            <a:ext cx="8666973" cy="1015663"/>
          </a:xfrm>
          <a:prstGeom prst="rect">
            <a:avLst/>
          </a:prstGeom>
        </p:spPr>
        <p:txBody>
          <a:bodyPr wrap="square">
            <a:spAutoFit/>
          </a:bodyPr>
          <a:lstStyle/>
          <a:p>
            <a:r>
              <a:rPr lang="en-US" sz="2000" dirty="0" smtClean="0">
                <a:solidFill>
                  <a:srgbClr val="333746"/>
                </a:solidFill>
                <a:latin typeface="Golos Text Medium"/>
                <a:cs typeface="Golos Text Medium"/>
                <a:sym typeface="Golos Text Medium"/>
              </a:rPr>
              <a:t>We split the data </a:t>
            </a:r>
            <a:r>
              <a:rPr lang="en-US" sz="2000" dirty="0">
                <a:solidFill>
                  <a:srgbClr val="333746"/>
                </a:solidFill>
                <a:latin typeface="Golos Text Medium"/>
                <a:cs typeface="Golos Text Medium"/>
                <a:sym typeface="Golos Text Medium"/>
              </a:rPr>
              <a:t>into </a:t>
            </a:r>
            <a:r>
              <a:rPr lang="en-US" sz="2000" dirty="0" smtClean="0">
                <a:solidFill>
                  <a:srgbClr val="333746"/>
                </a:solidFill>
                <a:latin typeface="Golos Text Medium"/>
                <a:cs typeface="Golos Text Medium"/>
                <a:sym typeface="Golos Text Medium"/>
              </a:rPr>
              <a:t>categorical &amp; continues</a:t>
            </a:r>
            <a:r>
              <a:rPr lang="en-US" sz="2000" dirty="0">
                <a:solidFill>
                  <a:srgbClr val="333746"/>
                </a:solidFill>
                <a:latin typeface="Golos Text Medium"/>
                <a:cs typeface="Golos Text Medium"/>
                <a:sym typeface="Golos Text Medium"/>
              </a:rPr>
              <a:t> </a:t>
            </a:r>
            <a:r>
              <a:rPr lang="en-US" sz="2000" dirty="0" smtClean="0">
                <a:solidFill>
                  <a:srgbClr val="333746"/>
                </a:solidFill>
                <a:latin typeface="Golos Text Medium"/>
                <a:cs typeface="Golos Text Medium"/>
                <a:sym typeface="Golos Text Medium"/>
              </a:rPr>
              <a:t>data to apply techniques on it</a:t>
            </a:r>
          </a:p>
          <a:p>
            <a:r>
              <a:rPr lang="en-US" sz="2000" dirty="0" smtClean="0">
                <a:solidFill>
                  <a:srgbClr val="333746"/>
                </a:solidFill>
                <a:latin typeface="Golos Text Medium"/>
                <a:cs typeface="Golos Text Medium"/>
                <a:sym typeface="Golos Text Medium"/>
              </a:rPr>
              <a:t>Then encoding  the categorical to change it to numbers</a:t>
            </a:r>
            <a:endParaRPr lang="ar-EG" sz="1050" dirty="0"/>
          </a:p>
        </p:txBody>
      </p:sp>
      <p:pic>
        <p:nvPicPr>
          <p:cNvPr id="4" name="Picture 3"/>
          <p:cNvPicPr>
            <a:picLocks noChangeAspect="1"/>
          </p:cNvPicPr>
          <p:nvPr/>
        </p:nvPicPr>
        <p:blipFill>
          <a:blip r:embed="rId2"/>
          <a:stretch>
            <a:fillRect/>
          </a:stretch>
        </p:blipFill>
        <p:spPr>
          <a:xfrm>
            <a:off x="477027" y="1036624"/>
            <a:ext cx="6148008" cy="2574746"/>
          </a:xfrm>
          <a:prstGeom prst="rect">
            <a:avLst/>
          </a:prstGeom>
        </p:spPr>
      </p:pic>
    </p:spTree>
    <p:extLst>
      <p:ext uri="{BB962C8B-B14F-4D97-AF65-F5344CB8AC3E}">
        <p14:creationId xmlns:p14="http://schemas.microsoft.com/office/powerpoint/2010/main" val="20658313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274960"/>
            <a:ext cx="8439291" cy="852799"/>
          </a:xfrm>
        </p:spPr>
        <p:txBody>
          <a:bodyPr/>
          <a:lstStyle/>
          <a:p>
            <a:r>
              <a:rPr lang="en-US" sz="2400" dirty="0" smtClean="0"/>
              <a:t>Split data into Train and test (</a:t>
            </a:r>
            <a:r>
              <a:rPr lang="en-US" sz="2400" dirty="0" smtClean="0">
                <a:solidFill>
                  <a:srgbClr val="333746"/>
                </a:solidFill>
              </a:rPr>
              <a:t>categorical</a:t>
            </a:r>
            <a:r>
              <a:rPr lang="en-US" sz="2400" dirty="0" smtClean="0"/>
              <a:t>) </a:t>
            </a:r>
            <a:endParaRPr lang="ar-EG" sz="2400" dirty="0"/>
          </a:p>
        </p:txBody>
      </p:sp>
      <p:sp>
        <p:nvSpPr>
          <p:cNvPr id="9" name="Rectangle 8"/>
          <p:cNvSpPr/>
          <p:nvPr/>
        </p:nvSpPr>
        <p:spPr>
          <a:xfrm>
            <a:off x="300849" y="2600915"/>
            <a:ext cx="1313180" cy="461665"/>
          </a:xfrm>
          <a:prstGeom prst="rect">
            <a:avLst/>
          </a:prstGeom>
        </p:spPr>
        <p:txBody>
          <a:bodyPr wrap="none">
            <a:spAutoFit/>
          </a:bodyPr>
          <a:lstStyle/>
          <a:p>
            <a:r>
              <a:rPr lang="en-US" sz="2400" dirty="0" smtClean="0">
                <a:solidFill>
                  <a:srgbClr val="333746"/>
                </a:solidFill>
                <a:latin typeface="Golos Text Medium"/>
                <a:cs typeface="Golos Text Medium"/>
                <a:sym typeface="Golos Text Medium"/>
              </a:rPr>
              <a:t>Output:</a:t>
            </a:r>
            <a:endParaRPr lang="ar-EG" sz="1100" dirty="0"/>
          </a:p>
        </p:txBody>
      </p:sp>
      <p:pic>
        <p:nvPicPr>
          <p:cNvPr id="3" name="Picture 2"/>
          <p:cNvPicPr>
            <a:picLocks noChangeAspect="1"/>
          </p:cNvPicPr>
          <p:nvPr/>
        </p:nvPicPr>
        <p:blipFill>
          <a:blip r:embed="rId2"/>
          <a:stretch>
            <a:fillRect/>
          </a:stretch>
        </p:blipFill>
        <p:spPr>
          <a:xfrm>
            <a:off x="372753" y="1127759"/>
            <a:ext cx="5715627" cy="1338087"/>
          </a:xfrm>
          <a:prstGeom prst="rect">
            <a:avLst/>
          </a:prstGeom>
        </p:spPr>
      </p:pic>
      <p:pic>
        <p:nvPicPr>
          <p:cNvPr id="4" name="Picture 3"/>
          <p:cNvPicPr>
            <a:picLocks noChangeAspect="1"/>
          </p:cNvPicPr>
          <p:nvPr/>
        </p:nvPicPr>
        <p:blipFill rotWithShape="1">
          <a:blip r:embed="rId3"/>
          <a:srcRect b="49362"/>
          <a:stretch/>
        </p:blipFill>
        <p:spPr>
          <a:xfrm>
            <a:off x="1214136" y="3062594"/>
            <a:ext cx="2286627" cy="1752815"/>
          </a:xfrm>
          <a:prstGeom prst="rect">
            <a:avLst/>
          </a:prstGeom>
        </p:spPr>
      </p:pic>
      <p:pic>
        <p:nvPicPr>
          <p:cNvPr id="5" name="Picture 4"/>
          <p:cNvPicPr>
            <a:picLocks noChangeAspect="1"/>
          </p:cNvPicPr>
          <p:nvPr/>
        </p:nvPicPr>
        <p:blipFill rotWithShape="1">
          <a:blip r:embed="rId3"/>
          <a:srcRect t="50820"/>
          <a:stretch/>
        </p:blipFill>
        <p:spPr>
          <a:xfrm>
            <a:off x="3641731" y="2936299"/>
            <a:ext cx="2446649" cy="1821491"/>
          </a:xfrm>
          <a:prstGeom prst="rect">
            <a:avLst/>
          </a:prstGeom>
        </p:spPr>
      </p:pic>
      <p:pic>
        <p:nvPicPr>
          <p:cNvPr id="6" name="Picture 5"/>
          <p:cNvPicPr>
            <a:picLocks noChangeAspect="1"/>
          </p:cNvPicPr>
          <p:nvPr/>
        </p:nvPicPr>
        <p:blipFill rotWithShape="1">
          <a:blip r:embed="rId4"/>
          <a:srcRect r="19688"/>
          <a:stretch/>
        </p:blipFill>
        <p:spPr>
          <a:xfrm>
            <a:off x="6291707" y="3083051"/>
            <a:ext cx="2572343" cy="1711899"/>
          </a:xfrm>
          <a:prstGeom prst="rect">
            <a:avLst/>
          </a:prstGeom>
        </p:spPr>
      </p:pic>
      <p:pic>
        <p:nvPicPr>
          <p:cNvPr id="7" name="Picture 6"/>
          <p:cNvPicPr>
            <a:picLocks noChangeAspect="1"/>
          </p:cNvPicPr>
          <p:nvPr/>
        </p:nvPicPr>
        <p:blipFill>
          <a:blip r:embed="rId5"/>
          <a:stretch>
            <a:fillRect/>
          </a:stretch>
        </p:blipFill>
        <p:spPr>
          <a:xfrm>
            <a:off x="6291706" y="1316350"/>
            <a:ext cx="2572343" cy="1659035"/>
          </a:xfrm>
          <a:prstGeom prst="rect">
            <a:avLst/>
          </a:prstGeom>
        </p:spPr>
      </p:pic>
    </p:spTree>
    <p:extLst>
      <p:ext uri="{BB962C8B-B14F-4D97-AF65-F5344CB8AC3E}">
        <p14:creationId xmlns:p14="http://schemas.microsoft.com/office/powerpoint/2010/main" val="15582813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8200300" cy="1228950"/>
          </a:xfrm>
        </p:spPr>
        <p:txBody>
          <a:bodyPr/>
          <a:lstStyle/>
          <a:p>
            <a:r>
              <a:rPr lang="en-US" sz="1800" dirty="0"/>
              <a:t>Then we should train our model by using the dataset. We will select Support Vector </a:t>
            </a:r>
            <a:r>
              <a:rPr lang="en-US" sz="1800" dirty="0" smtClean="0"/>
              <a:t>Machine </a:t>
            </a:r>
            <a:r>
              <a:rPr lang="en-US" sz="1800" dirty="0"/>
              <a:t>with linear kernel</a:t>
            </a:r>
            <a:r>
              <a:rPr lang="en-US" sz="1800" dirty="0" smtClean="0"/>
              <a:t> </a:t>
            </a:r>
            <a:r>
              <a:rPr lang="en-US" sz="1800" dirty="0"/>
              <a:t>as a suitable AI technique for our dataset and get accuracy as </a:t>
            </a:r>
            <a:r>
              <a:rPr lang="en-US" sz="1800" dirty="0" smtClean="0"/>
              <a:t>follows </a:t>
            </a:r>
            <a:r>
              <a:rPr lang="en-US" sz="1800" dirty="0"/>
              <a:t>:</a:t>
            </a:r>
            <a:r>
              <a:rPr lang="en-US" sz="1800" dirty="0" smtClean="0"/>
              <a:t> but </a:t>
            </a:r>
            <a:r>
              <a:rPr lang="en-US" sz="1800" dirty="0"/>
              <a:t>the accuracy of it = </a:t>
            </a:r>
            <a:r>
              <a:rPr lang="en-US" sz="1800" dirty="0" smtClean="0"/>
              <a:t>65% which is not </a:t>
            </a:r>
            <a:r>
              <a:rPr lang="en-US" sz="1800" dirty="0"/>
              <a:t>good </a:t>
            </a:r>
            <a:r>
              <a:rPr lang="en-US" sz="1800" dirty="0" smtClean="0"/>
              <a:t>enough </a:t>
            </a:r>
            <a:r>
              <a:rPr lang="en-US" sz="1800" dirty="0" smtClean="0">
                <a:sym typeface="Wingdings" panose="05000000000000000000" pitchFamily="2" charset="2"/>
              </a:rPr>
              <a:t></a:t>
            </a:r>
            <a:endParaRPr lang="ar-EG" sz="1800" dirty="0"/>
          </a:p>
        </p:txBody>
      </p:sp>
      <p:sp>
        <p:nvSpPr>
          <p:cNvPr id="9" name="Rectangle 8"/>
          <p:cNvSpPr/>
          <p:nvPr/>
        </p:nvSpPr>
        <p:spPr>
          <a:xfrm>
            <a:off x="271755" y="3819091"/>
            <a:ext cx="1327608" cy="523220"/>
          </a:xfrm>
          <a:prstGeom prst="rect">
            <a:avLst/>
          </a:prstGeom>
        </p:spPr>
        <p:txBody>
          <a:bodyPr wrap="none">
            <a:spAutoFit/>
          </a:bodyPr>
          <a:lstStyle/>
          <a:p>
            <a:r>
              <a:rPr lang="en-US" sz="2400" dirty="0" smtClean="0">
                <a:solidFill>
                  <a:srgbClr val="333746"/>
                </a:solidFill>
                <a:latin typeface="Golos Text Medium"/>
                <a:cs typeface="Golos Text Medium"/>
                <a:sym typeface="Golos Text Medium"/>
              </a:rPr>
              <a:t>Output</a:t>
            </a:r>
            <a:r>
              <a:rPr lang="en-US" sz="2800" dirty="0" smtClean="0">
                <a:solidFill>
                  <a:srgbClr val="333746"/>
                </a:solidFill>
                <a:latin typeface="Golos Text Medium"/>
                <a:cs typeface="Golos Text Medium"/>
                <a:sym typeface="Golos Text Medium"/>
              </a:rPr>
              <a:t>:</a:t>
            </a:r>
            <a:endParaRPr lang="ar-EG" sz="1200" dirty="0"/>
          </a:p>
        </p:txBody>
      </p:sp>
      <p:pic>
        <p:nvPicPr>
          <p:cNvPr id="3" name="Picture 2"/>
          <p:cNvPicPr>
            <a:picLocks noChangeAspect="1"/>
          </p:cNvPicPr>
          <p:nvPr/>
        </p:nvPicPr>
        <p:blipFill>
          <a:blip r:embed="rId2"/>
          <a:stretch>
            <a:fillRect/>
          </a:stretch>
        </p:blipFill>
        <p:spPr>
          <a:xfrm>
            <a:off x="271755" y="1843179"/>
            <a:ext cx="4610743" cy="1781424"/>
          </a:xfrm>
          <a:prstGeom prst="rect">
            <a:avLst/>
          </a:prstGeom>
        </p:spPr>
      </p:pic>
      <p:pic>
        <p:nvPicPr>
          <p:cNvPr id="7" name="Picture 6"/>
          <p:cNvPicPr>
            <a:picLocks noChangeAspect="1"/>
          </p:cNvPicPr>
          <p:nvPr/>
        </p:nvPicPr>
        <p:blipFill>
          <a:blip r:embed="rId3"/>
          <a:stretch>
            <a:fillRect/>
          </a:stretch>
        </p:blipFill>
        <p:spPr>
          <a:xfrm>
            <a:off x="1823007" y="4189889"/>
            <a:ext cx="2353003" cy="304843"/>
          </a:xfrm>
          <a:prstGeom prst="rect">
            <a:avLst/>
          </a:prstGeom>
        </p:spPr>
      </p:pic>
    </p:spTree>
    <p:extLst>
      <p:ext uri="{BB962C8B-B14F-4D97-AF65-F5344CB8AC3E}">
        <p14:creationId xmlns:p14="http://schemas.microsoft.com/office/powerpoint/2010/main" val="27421255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7199"/>
            <a:ext cx="8802973" cy="2649041"/>
          </a:xfrm>
        </p:spPr>
        <p:txBody>
          <a:bodyPr/>
          <a:lstStyle/>
          <a:p>
            <a:r>
              <a:rPr lang="en-US" sz="2800" dirty="0" smtClean="0"/>
              <a:t>After </a:t>
            </a:r>
            <a:r>
              <a:rPr lang="en-US" sz="2800" dirty="0"/>
              <a:t>split the data into train &amp; test we </a:t>
            </a:r>
            <a:r>
              <a:rPr lang="en-US" sz="2800" dirty="0" smtClean="0"/>
              <a:t>should </a:t>
            </a:r>
            <a:r>
              <a:rPr lang="en-US" sz="2800" dirty="0"/>
              <a:t>know the value of error that we have in this </a:t>
            </a:r>
            <a:r>
              <a:rPr lang="en-US" sz="2800" dirty="0" smtClean="0"/>
              <a:t>data, </a:t>
            </a:r>
            <a:r>
              <a:rPr lang="en-US" sz="2800" dirty="0"/>
              <a:t>we use mean absolute error to know it and get the y predict from x_test:</a:t>
            </a:r>
            <a:endParaRPr lang="ar-EG" sz="2800" dirty="0"/>
          </a:p>
        </p:txBody>
      </p:sp>
      <p:sp>
        <p:nvSpPr>
          <p:cNvPr id="9" name="Rectangle 8"/>
          <p:cNvSpPr/>
          <p:nvPr/>
        </p:nvSpPr>
        <p:spPr>
          <a:xfrm>
            <a:off x="209409" y="4282164"/>
            <a:ext cx="1500732" cy="523220"/>
          </a:xfrm>
          <a:prstGeom prst="rect">
            <a:avLst/>
          </a:prstGeom>
        </p:spPr>
        <p:txBody>
          <a:bodyPr wrap="none">
            <a:spAutoFit/>
          </a:bodyPr>
          <a:lstStyle/>
          <a:p>
            <a:r>
              <a:rPr lang="en-US" sz="2800" dirty="0" smtClean="0">
                <a:solidFill>
                  <a:srgbClr val="333746"/>
                </a:solidFill>
                <a:latin typeface="Golos Text Medium"/>
                <a:cs typeface="Golos Text Medium"/>
                <a:sym typeface="Golos Text Medium"/>
              </a:rPr>
              <a:t>Output:</a:t>
            </a:r>
            <a:endParaRPr lang="ar-EG" sz="1200" dirty="0"/>
          </a:p>
        </p:txBody>
      </p:sp>
      <p:pic>
        <p:nvPicPr>
          <p:cNvPr id="3" name="Picture 2"/>
          <p:cNvPicPr>
            <a:picLocks noChangeAspect="1"/>
          </p:cNvPicPr>
          <p:nvPr/>
        </p:nvPicPr>
        <p:blipFill>
          <a:blip r:embed="rId2"/>
          <a:stretch>
            <a:fillRect/>
          </a:stretch>
        </p:blipFill>
        <p:spPr>
          <a:xfrm>
            <a:off x="387056" y="2556929"/>
            <a:ext cx="6277851" cy="1428949"/>
          </a:xfrm>
          <a:prstGeom prst="rect">
            <a:avLst/>
          </a:prstGeom>
        </p:spPr>
      </p:pic>
      <p:pic>
        <p:nvPicPr>
          <p:cNvPr id="4" name="Picture 3"/>
          <p:cNvPicPr>
            <a:picLocks noChangeAspect="1"/>
          </p:cNvPicPr>
          <p:nvPr/>
        </p:nvPicPr>
        <p:blipFill>
          <a:blip r:embed="rId3"/>
          <a:stretch>
            <a:fillRect/>
          </a:stretch>
        </p:blipFill>
        <p:spPr>
          <a:xfrm>
            <a:off x="1921061" y="4372300"/>
            <a:ext cx="5620534" cy="342948"/>
          </a:xfrm>
          <a:prstGeom prst="rect">
            <a:avLst/>
          </a:prstGeom>
        </p:spPr>
      </p:pic>
    </p:spTree>
    <p:extLst>
      <p:ext uri="{BB962C8B-B14F-4D97-AF65-F5344CB8AC3E}">
        <p14:creationId xmlns:p14="http://schemas.microsoft.com/office/powerpoint/2010/main" val="14521728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419741"/>
            <a:ext cx="3905391" cy="463486"/>
          </a:xfrm>
        </p:spPr>
        <p:txBody>
          <a:bodyPr/>
          <a:lstStyle/>
          <a:p>
            <a:r>
              <a:rPr lang="en-US" sz="3200" dirty="0" smtClean="0"/>
              <a:t>Scaling the data: </a:t>
            </a:r>
            <a:endParaRPr lang="ar-EG" sz="3200" dirty="0"/>
          </a:p>
        </p:txBody>
      </p:sp>
      <p:sp>
        <p:nvSpPr>
          <p:cNvPr id="9" name="Rectangle 8"/>
          <p:cNvSpPr/>
          <p:nvPr/>
        </p:nvSpPr>
        <p:spPr>
          <a:xfrm>
            <a:off x="300849" y="3957275"/>
            <a:ext cx="7184980" cy="646331"/>
          </a:xfrm>
          <a:prstGeom prst="rect">
            <a:avLst/>
          </a:prstGeom>
        </p:spPr>
        <p:txBody>
          <a:bodyPr wrap="none">
            <a:spAutoFit/>
          </a:bodyPr>
          <a:lstStyle/>
          <a:p>
            <a:r>
              <a:rPr lang="en-US" sz="1800" dirty="0" smtClean="0">
                <a:solidFill>
                  <a:srgbClr val="333746"/>
                </a:solidFill>
                <a:latin typeface="Golos Text Medium"/>
                <a:cs typeface="Golos Text Medium"/>
                <a:sym typeface="Golos Text Medium"/>
              </a:rPr>
              <a:t>The continues data only need to scaling to be in range 0 and 1</a:t>
            </a:r>
          </a:p>
          <a:p>
            <a:r>
              <a:rPr lang="en-US" sz="1800" dirty="0" smtClean="0">
                <a:solidFill>
                  <a:srgbClr val="333746"/>
                </a:solidFill>
                <a:latin typeface="Golos Text Medium"/>
                <a:cs typeface="Golos Text Medium"/>
                <a:sym typeface="Golos Text Medium"/>
              </a:rPr>
              <a:t> </a:t>
            </a:r>
            <a:endParaRPr lang="ar-EG" sz="1000" dirty="0"/>
          </a:p>
        </p:txBody>
      </p:sp>
      <p:pic>
        <p:nvPicPr>
          <p:cNvPr id="4" name="Picture 3"/>
          <p:cNvPicPr>
            <a:picLocks noChangeAspect="1"/>
          </p:cNvPicPr>
          <p:nvPr/>
        </p:nvPicPr>
        <p:blipFill>
          <a:blip r:embed="rId2"/>
          <a:stretch>
            <a:fillRect/>
          </a:stretch>
        </p:blipFill>
        <p:spPr>
          <a:xfrm>
            <a:off x="189889" y="1190432"/>
            <a:ext cx="7963512" cy="2510238"/>
          </a:xfrm>
          <a:prstGeom prst="rect">
            <a:avLst/>
          </a:prstGeom>
        </p:spPr>
      </p:pic>
    </p:spTree>
    <p:extLst>
      <p:ext uri="{BB962C8B-B14F-4D97-AF65-F5344CB8AC3E}">
        <p14:creationId xmlns:p14="http://schemas.microsoft.com/office/powerpoint/2010/main" val="29942477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274960"/>
            <a:ext cx="8439291" cy="852799"/>
          </a:xfrm>
        </p:spPr>
        <p:txBody>
          <a:bodyPr/>
          <a:lstStyle/>
          <a:p>
            <a:r>
              <a:rPr lang="en-US" sz="2400" dirty="0" smtClean="0"/>
              <a:t>Split data into Train and test (</a:t>
            </a:r>
            <a:r>
              <a:rPr lang="en-US" sz="2400" dirty="0">
                <a:solidFill>
                  <a:srgbClr val="333746"/>
                </a:solidFill>
              </a:rPr>
              <a:t>continues</a:t>
            </a:r>
            <a:r>
              <a:rPr lang="en-US" sz="2400" dirty="0" smtClean="0"/>
              <a:t>) </a:t>
            </a:r>
            <a:endParaRPr lang="ar-EG" sz="2400" dirty="0"/>
          </a:p>
        </p:txBody>
      </p:sp>
      <p:sp>
        <p:nvSpPr>
          <p:cNvPr id="9" name="Rectangle 8"/>
          <p:cNvSpPr/>
          <p:nvPr/>
        </p:nvSpPr>
        <p:spPr>
          <a:xfrm>
            <a:off x="209409" y="2814275"/>
            <a:ext cx="1313180" cy="461665"/>
          </a:xfrm>
          <a:prstGeom prst="rect">
            <a:avLst/>
          </a:prstGeom>
        </p:spPr>
        <p:txBody>
          <a:bodyPr wrap="none">
            <a:spAutoFit/>
          </a:bodyPr>
          <a:lstStyle/>
          <a:p>
            <a:r>
              <a:rPr lang="en-US" sz="2400" dirty="0" smtClean="0">
                <a:solidFill>
                  <a:srgbClr val="333746"/>
                </a:solidFill>
                <a:latin typeface="Golos Text Medium"/>
                <a:cs typeface="Golos Text Medium"/>
                <a:sym typeface="Golos Text Medium"/>
              </a:rPr>
              <a:t>Output:</a:t>
            </a:r>
            <a:endParaRPr lang="ar-EG" sz="1100" dirty="0"/>
          </a:p>
        </p:txBody>
      </p:sp>
      <p:pic>
        <p:nvPicPr>
          <p:cNvPr id="3" name="Picture 2"/>
          <p:cNvPicPr>
            <a:picLocks noChangeAspect="1"/>
          </p:cNvPicPr>
          <p:nvPr/>
        </p:nvPicPr>
        <p:blipFill>
          <a:blip r:embed="rId2"/>
          <a:stretch>
            <a:fillRect/>
          </a:stretch>
        </p:blipFill>
        <p:spPr>
          <a:xfrm>
            <a:off x="209409" y="1127759"/>
            <a:ext cx="5947551" cy="1421826"/>
          </a:xfrm>
          <a:prstGeom prst="rect">
            <a:avLst/>
          </a:prstGeom>
        </p:spPr>
      </p:pic>
      <p:pic>
        <p:nvPicPr>
          <p:cNvPr id="4" name="Picture 3"/>
          <p:cNvPicPr>
            <a:picLocks noChangeAspect="1"/>
          </p:cNvPicPr>
          <p:nvPr/>
        </p:nvPicPr>
        <p:blipFill>
          <a:blip r:embed="rId3"/>
          <a:stretch>
            <a:fillRect/>
          </a:stretch>
        </p:blipFill>
        <p:spPr>
          <a:xfrm>
            <a:off x="1425661" y="3275940"/>
            <a:ext cx="1899211" cy="1589870"/>
          </a:xfrm>
          <a:prstGeom prst="rect">
            <a:avLst/>
          </a:prstGeom>
        </p:spPr>
      </p:pic>
      <p:pic>
        <p:nvPicPr>
          <p:cNvPr id="5" name="Picture 4"/>
          <p:cNvPicPr>
            <a:picLocks noChangeAspect="1"/>
          </p:cNvPicPr>
          <p:nvPr/>
        </p:nvPicPr>
        <p:blipFill>
          <a:blip r:embed="rId4"/>
          <a:stretch>
            <a:fillRect/>
          </a:stretch>
        </p:blipFill>
        <p:spPr>
          <a:xfrm>
            <a:off x="3541044" y="3275940"/>
            <a:ext cx="2000159" cy="1589870"/>
          </a:xfrm>
          <a:prstGeom prst="rect">
            <a:avLst/>
          </a:prstGeom>
        </p:spPr>
      </p:pic>
      <p:pic>
        <p:nvPicPr>
          <p:cNvPr id="6" name="Picture 5"/>
          <p:cNvPicPr>
            <a:picLocks noChangeAspect="1"/>
          </p:cNvPicPr>
          <p:nvPr/>
        </p:nvPicPr>
        <p:blipFill rotWithShape="1">
          <a:blip r:embed="rId5"/>
          <a:srcRect r="13402"/>
          <a:stretch/>
        </p:blipFill>
        <p:spPr>
          <a:xfrm>
            <a:off x="5757375" y="3275940"/>
            <a:ext cx="2478770" cy="1573232"/>
          </a:xfrm>
          <a:prstGeom prst="rect">
            <a:avLst/>
          </a:prstGeom>
        </p:spPr>
      </p:pic>
      <p:pic>
        <p:nvPicPr>
          <p:cNvPr id="7" name="Picture 6"/>
          <p:cNvPicPr>
            <a:picLocks noChangeAspect="1"/>
          </p:cNvPicPr>
          <p:nvPr/>
        </p:nvPicPr>
        <p:blipFill>
          <a:blip r:embed="rId6"/>
          <a:stretch>
            <a:fillRect/>
          </a:stretch>
        </p:blipFill>
        <p:spPr>
          <a:xfrm>
            <a:off x="6224361" y="1592580"/>
            <a:ext cx="2751999" cy="1533372"/>
          </a:xfrm>
          <a:prstGeom prst="rect">
            <a:avLst/>
          </a:prstGeom>
        </p:spPr>
      </p:pic>
    </p:spTree>
    <p:extLst>
      <p:ext uri="{BB962C8B-B14F-4D97-AF65-F5344CB8AC3E}">
        <p14:creationId xmlns:p14="http://schemas.microsoft.com/office/powerpoint/2010/main" val="34480531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639148" y="1313689"/>
            <a:ext cx="5355848" cy="2219083"/>
          </a:xfrm>
          <a:prstGeom prst="rect">
            <a:avLst/>
          </a:prstGeom>
        </p:spPr>
        <p:txBody>
          <a:bodyPr spcFirstLastPara="1" wrap="square" lIns="91425" tIns="91425" rIns="91425" bIns="91425" anchor="t" anchorCtr="0">
            <a:noAutofit/>
          </a:bodyPr>
          <a:lstStyle/>
          <a:p>
            <a:r>
              <a:rPr lang="en-US" sz="2400" dirty="0" smtClean="0"/>
              <a:t>Explore data means :</a:t>
            </a:r>
            <a:r>
              <a:rPr lang="en-US" sz="2400" dirty="0"/>
              <a:t/>
            </a:r>
            <a:br>
              <a:rPr lang="en-US" sz="2400" dirty="0"/>
            </a:br>
            <a:r>
              <a:rPr lang="en-US" sz="2400" dirty="0" smtClean="0"/>
              <a:t>To </a:t>
            </a:r>
            <a:r>
              <a:rPr lang="en-US" sz="2400" dirty="0"/>
              <a:t>know that the </a:t>
            </a:r>
            <a:r>
              <a:rPr lang="en-US" sz="2400" dirty="0" smtClean="0"/>
              <a:t>data if has </a:t>
            </a:r>
            <a:r>
              <a:rPr lang="en-US" sz="2400" dirty="0"/>
              <a:t>missing values </a:t>
            </a:r>
            <a:r>
              <a:rPr lang="en-US" sz="2400" dirty="0" smtClean="0"/>
              <a:t>or has no </a:t>
            </a:r>
            <a:r>
              <a:rPr lang="en-US" sz="2400" dirty="0"/>
              <a:t>wrong formatting or duplicated </a:t>
            </a:r>
            <a:r>
              <a:rPr lang="en-US" sz="2400" dirty="0" smtClean="0"/>
              <a:t>row/columns</a:t>
            </a:r>
            <a:endParaRPr sz="2400" dirty="0"/>
          </a:p>
        </p:txBody>
      </p:sp>
      <p:grpSp>
        <p:nvGrpSpPr>
          <p:cNvPr id="210" name="Google Shape;210;p24"/>
          <p:cNvGrpSpPr/>
          <p:nvPr/>
        </p:nvGrpSpPr>
        <p:grpSpPr>
          <a:xfrm flipH="1">
            <a:off x="5932613" y="914389"/>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76" name="Google Shape;276;p24"/>
          <p:cNvCxnSpPr/>
          <p:nvPr/>
        </p:nvCxnSpPr>
        <p:spPr>
          <a:xfrm>
            <a:off x="4285888" y="349866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045" y="593615"/>
            <a:ext cx="8439291" cy="852799"/>
          </a:xfrm>
        </p:spPr>
        <p:txBody>
          <a:bodyPr/>
          <a:lstStyle/>
          <a:p>
            <a:r>
              <a:rPr lang="en-US" sz="2400" dirty="0"/>
              <a:t>Here we use linear model because is a numerical data and get the </a:t>
            </a:r>
            <a:r>
              <a:rPr lang="en-US" sz="2400" dirty="0" smtClean="0"/>
              <a:t>accuracy that equal 90% which is good </a:t>
            </a:r>
            <a:r>
              <a:rPr lang="en-US" sz="2400" dirty="0" smtClean="0">
                <a:sym typeface="Wingdings" panose="05000000000000000000" pitchFamily="2" charset="2"/>
              </a:rPr>
              <a:t></a:t>
            </a:r>
            <a:endParaRPr lang="ar-EG" sz="2400" dirty="0"/>
          </a:p>
        </p:txBody>
      </p:sp>
      <p:sp>
        <p:nvSpPr>
          <p:cNvPr id="9" name="Rectangle 8"/>
          <p:cNvSpPr/>
          <p:nvPr/>
        </p:nvSpPr>
        <p:spPr>
          <a:xfrm>
            <a:off x="389519" y="3534711"/>
            <a:ext cx="1313180" cy="461665"/>
          </a:xfrm>
          <a:prstGeom prst="rect">
            <a:avLst/>
          </a:prstGeom>
        </p:spPr>
        <p:txBody>
          <a:bodyPr wrap="none">
            <a:spAutoFit/>
          </a:bodyPr>
          <a:lstStyle/>
          <a:p>
            <a:r>
              <a:rPr lang="en-US" sz="2400" dirty="0" smtClean="0">
                <a:solidFill>
                  <a:srgbClr val="333746"/>
                </a:solidFill>
                <a:latin typeface="Golos Text Medium"/>
                <a:cs typeface="Golos Text Medium"/>
                <a:sym typeface="Golos Text Medium"/>
              </a:rPr>
              <a:t>Output:</a:t>
            </a:r>
            <a:endParaRPr lang="ar-EG" sz="1100" dirty="0"/>
          </a:p>
        </p:txBody>
      </p:sp>
      <p:pic>
        <p:nvPicPr>
          <p:cNvPr id="8" name="Picture 7"/>
          <p:cNvPicPr>
            <a:picLocks noChangeAspect="1"/>
          </p:cNvPicPr>
          <p:nvPr/>
        </p:nvPicPr>
        <p:blipFill>
          <a:blip r:embed="rId2"/>
          <a:stretch>
            <a:fillRect/>
          </a:stretch>
        </p:blipFill>
        <p:spPr>
          <a:xfrm>
            <a:off x="337163" y="1709650"/>
            <a:ext cx="6709126" cy="1684714"/>
          </a:xfrm>
          <a:prstGeom prst="rect">
            <a:avLst/>
          </a:prstGeom>
        </p:spPr>
      </p:pic>
      <p:pic>
        <p:nvPicPr>
          <p:cNvPr id="10" name="Picture 9"/>
          <p:cNvPicPr>
            <a:picLocks noChangeAspect="1"/>
          </p:cNvPicPr>
          <p:nvPr/>
        </p:nvPicPr>
        <p:blipFill>
          <a:blip r:embed="rId3"/>
          <a:stretch>
            <a:fillRect/>
          </a:stretch>
        </p:blipFill>
        <p:spPr>
          <a:xfrm>
            <a:off x="1529335" y="4136723"/>
            <a:ext cx="4201111" cy="390580"/>
          </a:xfrm>
          <a:prstGeom prst="rect">
            <a:avLst/>
          </a:prstGeom>
        </p:spPr>
      </p:pic>
    </p:spTree>
    <p:extLst>
      <p:ext uri="{BB962C8B-B14F-4D97-AF65-F5344CB8AC3E}">
        <p14:creationId xmlns:p14="http://schemas.microsoft.com/office/powerpoint/2010/main" val="2748526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039023"/>
          </a:xfrm>
          <a:prstGeom prst="rect">
            <a:avLst/>
          </a:prstGeom>
        </p:spPr>
        <p:txBody>
          <a:bodyPr spcFirstLastPara="1" wrap="square" lIns="91425" tIns="91425" rIns="91425" bIns="91425" anchor="t" anchorCtr="0">
            <a:noAutofit/>
          </a:bodyPr>
          <a:lstStyle/>
          <a:p>
            <a:r>
              <a:rPr lang="en-US" dirty="0"/>
              <a:t>Model </a:t>
            </a:r>
            <a:r>
              <a:rPr lang="en-US" dirty="0" smtClean="0"/>
              <a:t>Evaluation</a:t>
            </a:r>
            <a:endParaRPr dirty="0"/>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05</a:t>
            </a:r>
            <a:endParaRPr dirty="0"/>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dirty="0">
              <a:solidFill>
                <a:schemeClr val="accent4"/>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500">
        <p15:prstTrans prst="curtains"/>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lvl="0"/>
            <a:r>
              <a:rPr lang="en" dirty="0" smtClean="0"/>
              <a:t>Meanig of </a:t>
            </a:r>
            <a:r>
              <a:rPr lang="en-US" dirty="0" smtClean="0"/>
              <a:t>Model Evaluation:</a:t>
            </a:r>
            <a:endParaRPr dirty="0"/>
          </a:p>
        </p:txBody>
      </p:sp>
      <p:sp>
        <p:nvSpPr>
          <p:cNvPr id="528" name="Google Shape;528;p36"/>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285750" indent="-285750">
              <a:spcBef>
                <a:spcPts val="1000"/>
              </a:spcBef>
              <a:spcAft>
                <a:spcPts val="1000"/>
              </a:spcAft>
              <a:buClr>
                <a:schemeClr val="accent3"/>
              </a:buClr>
            </a:pPr>
            <a:r>
              <a:rPr lang="en-US" dirty="0" smtClean="0"/>
              <a:t>Is the process of assessing how well a model performs on a given dataset. It helps to determine whether the model is overfitting or under fitting the data. Overfitting occurs when the model is too complex and fits the training data too closely, while under fitting occurs when the model is too simple and does not fit the training data well enough.</a:t>
            </a:r>
          </a:p>
          <a:p>
            <a:pPr marL="285750" indent="-285750">
              <a:spcBef>
                <a:spcPts val="1000"/>
              </a:spcBef>
              <a:spcAft>
                <a:spcPts val="1000"/>
              </a:spcAft>
              <a:buClr>
                <a:schemeClr val="accent3"/>
              </a:buClr>
            </a:pPr>
            <a:r>
              <a:rPr lang="en-US" dirty="0" smtClean="0"/>
              <a:t>There </a:t>
            </a:r>
            <a:r>
              <a:rPr lang="en-US" dirty="0"/>
              <a:t>are several metrics used to evaluate machine learning models, including accuracy, precision, recall, F1 score, and ROC </a:t>
            </a:r>
            <a:r>
              <a:rPr lang="en-US" dirty="0" smtClean="0"/>
              <a:t>curve.</a:t>
            </a:r>
            <a:endParaRPr lang="en-US" dirty="0"/>
          </a:p>
        </p:txBody>
      </p:sp>
      <p:grpSp>
        <p:nvGrpSpPr>
          <p:cNvPr id="529" name="Google Shape;529;p36"/>
          <p:cNvGrpSpPr/>
          <p:nvPr/>
        </p:nvGrpSpPr>
        <p:grpSpPr>
          <a:xfrm flipH="1">
            <a:off x="5796613" y="3333452"/>
            <a:ext cx="3706695" cy="2550084"/>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320737"/>
            <a:ext cx="8802973" cy="2175435"/>
          </a:xfrm>
        </p:spPr>
        <p:txBody>
          <a:bodyPr/>
          <a:lstStyle/>
          <a:p>
            <a:r>
              <a:rPr lang="en-US" sz="2400" dirty="0" smtClean="0"/>
              <a:t>To </a:t>
            </a:r>
            <a:r>
              <a:rPr lang="en-US" sz="2400" dirty="0"/>
              <a:t>determine the performance of the classification models for a given set of test data.</a:t>
            </a:r>
            <a:br>
              <a:rPr lang="en-US" sz="2400" dirty="0"/>
            </a:br>
            <a:r>
              <a:rPr lang="en-US" sz="2400" dirty="0" smtClean="0"/>
              <a:t>For </a:t>
            </a:r>
            <a:r>
              <a:rPr lang="en-US" sz="2400" dirty="0"/>
              <a:t>binary classification, confusion matrix consists from two rows </a:t>
            </a:r>
            <a:r>
              <a:rPr lang="en-US" sz="2400" dirty="0" smtClean="0"/>
              <a:t>and two </a:t>
            </a:r>
            <a:r>
              <a:rPr lang="en-US" sz="2400" dirty="0"/>
              <a:t>columns. </a:t>
            </a:r>
            <a:r>
              <a:rPr lang="en-US" sz="2400" dirty="0" smtClean="0"/>
              <a:t>The two </a:t>
            </a:r>
            <a:r>
              <a:rPr lang="en-US" sz="2400" dirty="0"/>
              <a:t>columns for true values while the rows for predicted </a:t>
            </a:r>
            <a:r>
              <a:rPr lang="en-US" sz="2400" dirty="0" smtClean="0"/>
              <a:t>values.</a:t>
            </a:r>
            <a:endParaRPr lang="ar-EG" sz="2400" dirty="0"/>
          </a:p>
        </p:txBody>
      </p:sp>
      <p:sp>
        <p:nvSpPr>
          <p:cNvPr id="9" name="Rectangle 8"/>
          <p:cNvSpPr/>
          <p:nvPr/>
        </p:nvSpPr>
        <p:spPr>
          <a:xfrm>
            <a:off x="209409" y="3991219"/>
            <a:ext cx="1500732" cy="523220"/>
          </a:xfrm>
          <a:prstGeom prst="rect">
            <a:avLst/>
          </a:prstGeom>
        </p:spPr>
        <p:txBody>
          <a:bodyPr wrap="none">
            <a:spAutoFit/>
          </a:bodyPr>
          <a:lstStyle/>
          <a:p>
            <a:r>
              <a:rPr lang="en-US" sz="2800" dirty="0" smtClean="0">
                <a:solidFill>
                  <a:srgbClr val="333746"/>
                </a:solidFill>
                <a:latin typeface="Golos Text Medium"/>
                <a:cs typeface="Golos Text Medium"/>
                <a:sym typeface="Golos Text Medium"/>
              </a:rPr>
              <a:t>Output:</a:t>
            </a:r>
            <a:endParaRPr lang="ar-EG" sz="1200" dirty="0"/>
          </a:p>
        </p:txBody>
      </p:sp>
      <p:pic>
        <p:nvPicPr>
          <p:cNvPr id="5" name="Picture 4"/>
          <p:cNvPicPr>
            <a:picLocks noChangeAspect="1"/>
          </p:cNvPicPr>
          <p:nvPr/>
        </p:nvPicPr>
        <p:blipFill>
          <a:blip r:embed="rId2"/>
          <a:stretch>
            <a:fillRect/>
          </a:stretch>
        </p:blipFill>
        <p:spPr>
          <a:xfrm>
            <a:off x="302645" y="2705458"/>
            <a:ext cx="6058746" cy="1076475"/>
          </a:xfrm>
          <a:prstGeom prst="rect">
            <a:avLst/>
          </a:prstGeom>
        </p:spPr>
      </p:pic>
      <p:pic>
        <p:nvPicPr>
          <p:cNvPr id="7" name="Picture 6"/>
          <p:cNvPicPr>
            <a:picLocks noChangeAspect="1"/>
          </p:cNvPicPr>
          <p:nvPr/>
        </p:nvPicPr>
        <p:blipFill>
          <a:blip r:embed="rId3"/>
          <a:stretch>
            <a:fillRect/>
          </a:stretch>
        </p:blipFill>
        <p:spPr>
          <a:xfrm>
            <a:off x="2003594" y="4161965"/>
            <a:ext cx="1714739" cy="704948"/>
          </a:xfrm>
          <a:prstGeom prst="rect">
            <a:avLst/>
          </a:prstGeom>
        </p:spPr>
      </p:pic>
    </p:spTree>
    <p:extLst>
      <p:ext uri="{BB962C8B-B14F-4D97-AF65-F5344CB8AC3E}">
        <p14:creationId xmlns:p14="http://schemas.microsoft.com/office/powerpoint/2010/main" val="20890668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209901"/>
            <a:ext cx="8802973" cy="2175435"/>
          </a:xfrm>
        </p:spPr>
        <p:txBody>
          <a:bodyPr/>
          <a:lstStyle/>
          <a:p>
            <a:r>
              <a:rPr lang="en-US" sz="2000" dirty="0" smtClean="0"/>
              <a:t>The </a:t>
            </a:r>
            <a:r>
              <a:rPr lang="en-US" sz="2000" dirty="0"/>
              <a:t>cell values are: </a:t>
            </a:r>
            <a:r>
              <a:rPr lang="en-US" sz="2000" dirty="0" smtClean="0"/>
              <a:t/>
            </a:r>
            <a:br>
              <a:rPr lang="en-US" sz="2000" dirty="0" smtClean="0"/>
            </a:br>
            <a:r>
              <a:rPr lang="en-US" sz="2000" dirty="0" smtClean="0"/>
              <a:t>• </a:t>
            </a:r>
            <a:r>
              <a:rPr lang="en-US" sz="2000" dirty="0"/>
              <a:t>True Positive (TP) </a:t>
            </a:r>
            <a:br>
              <a:rPr lang="en-US" sz="2000" dirty="0"/>
            </a:br>
            <a:r>
              <a:rPr lang="en-US" sz="2000" dirty="0" smtClean="0"/>
              <a:t>• </a:t>
            </a:r>
            <a:r>
              <a:rPr lang="en-US" sz="2000" dirty="0"/>
              <a:t>False Positive (FP) (Type-I error) </a:t>
            </a:r>
            <a:br>
              <a:rPr lang="en-US" sz="2000" dirty="0"/>
            </a:br>
            <a:r>
              <a:rPr lang="en-US" sz="2000" dirty="0" smtClean="0"/>
              <a:t>• </a:t>
            </a:r>
            <a:r>
              <a:rPr lang="en-US" sz="2000" dirty="0"/>
              <a:t>False Negative (FN) (Type-II error) </a:t>
            </a:r>
            <a:br>
              <a:rPr lang="en-US" sz="2000" dirty="0"/>
            </a:br>
            <a:r>
              <a:rPr lang="en-US" sz="2000" dirty="0" smtClean="0"/>
              <a:t>• </a:t>
            </a:r>
            <a:r>
              <a:rPr lang="en-US" sz="2000" dirty="0"/>
              <a:t>True Negative (TN</a:t>
            </a:r>
            <a:r>
              <a:rPr lang="en-US" sz="2000" dirty="0" smtClean="0"/>
              <a:t>)</a:t>
            </a:r>
            <a:endParaRPr lang="ar-EG" sz="2000" dirty="0"/>
          </a:p>
        </p:txBody>
      </p:sp>
      <p:sp>
        <p:nvSpPr>
          <p:cNvPr id="9" name="Rectangle 8"/>
          <p:cNvSpPr/>
          <p:nvPr/>
        </p:nvSpPr>
        <p:spPr>
          <a:xfrm>
            <a:off x="209409" y="3991219"/>
            <a:ext cx="1327608" cy="523220"/>
          </a:xfrm>
          <a:prstGeom prst="rect">
            <a:avLst/>
          </a:prstGeom>
        </p:spPr>
        <p:txBody>
          <a:bodyPr wrap="none">
            <a:spAutoFit/>
          </a:bodyPr>
          <a:lstStyle/>
          <a:p>
            <a:r>
              <a:rPr lang="en-US" sz="2400" dirty="0" smtClean="0">
                <a:solidFill>
                  <a:srgbClr val="333746"/>
                </a:solidFill>
                <a:latin typeface="Golos Text Medium"/>
                <a:cs typeface="Golos Text Medium"/>
                <a:sym typeface="Golos Text Medium"/>
              </a:rPr>
              <a:t>Output</a:t>
            </a:r>
            <a:r>
              <a:rPr lang="en-US" sz="2800" dirty="0" smtClean="0">
                <a:solidFill>
                  <a:srgbClr val="333746"/>
                </a:solidFill>
                <a:latin typeface="Golos Text Medium"/>
                <a:cs typeface="Golos Text Medium"/>
                <a:sym typeface="Golos Text Medium"/>
              </a:rPr>
              <a:t>:</a:t>
            </a:r>
            <a:endParaRPr lang="ar-EG" sz="1200" dirty="0"/>
          </a:p>
        </p:txBody>
      </p:sp>
      <p:pic>
        <p:nvPicPr>
          <p:cNvPr id="3" name="Picture 2"/>
          <p:cNvPicPr>
            <a:picLocks noChangeAspect="1"/>
          </p:cNvPicPr>
          <p:nvPr/>
        </p:nvPicPr>
        <p:blipFill>
          <a:blip r:embed="rId2"/>
          <a:stretch>
            <a:fillRect/>
          </a:stretch>
        </p:blipFill>
        <p:spPr>
          <a:xfrm>
            <a:off x="322017" y="2329918"/>
            <a:ext cx="6348947" cy="1427528"/>
          </a:xfrm>
          <a:prstGeom prst="rect">
            <a:avLst/>
          </a:prstGeom>
        </p:spPr>
      </p:pic>
      <p:pic>
        <p:nvPicPr>
          <p:cNvPr id="8" name="Picture 7"/>
          <p:cNvPicPr>
            <a:picLocks noChangeAspect="1"/>
          </p:cNvPicPr>
          <p:nvPr/>
        </p:nvPicPr>
        <p:blipFill>
          <a:blip r:embed="rId3"/>
          <a:stretch>
            <a:fillRect/>
          </a:stretch>
        </p:blipFill>
        <p:spPr>
          <a:xfrm>
            <a:off x="1921338" y="3910266"/>
            <a:ext cx="1325224" cy="1035808"/>
          </a:xfrm>
          <a:prstGeom prst="rect">
            <a:avLst/>
          </a:prstGeom>
        </p:spPr>
      </p:pic>
    </p:spTree>
    <p:extLst>
      <p:ext uri="{BB962C8B-B14F-4D97-AF65-F5344CB8AC3E}">
        <p14:creationId xmlns:p14="http://schemas.microsoft.com/office/powerpoint/2010/main" val="19806531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320737"/>
            <a:ext cx="8609009" cy="1563481"/>
          </a:xfrm>
        </p:spPr>
        <p:txBody>
          <a:bodyPr/>
          <a:lstStyle/>
          <a:p>
            <a:r>
              <a:rPr lang="en-US" sz="2400" dirty="0" smtClean="0"/>
              <a:t>Precision </a:t>
            </a:r>
            <a:r>
              <a:rPr lang="en-US" sz="2400" dirty="0"/>
              <a:t>measures how often the model correctly predicts positive cases</a:t>
            </a:r>
            <a:r>
              <a:rPr lang="en-US" sz="2400" dirty="0" smtClean="0"/>
              <a:t>.</a:t>
            </a:r>
            <a:br>
              <a:rPr lang="en-US" sz="2400" dirty="0" smtClean="0"/>
            </a:br>
            <a:r>
              <a:rPr lang="en-US" sz="2400" dirty="0"/>
              <a:t>Recall measures how often the model correctly identifies positive cases.</a:t>
            </a:r>
            <a:endParaRPr lang="ar-EG" sz="2400" dirty="0"/>
          </a:p>
        </p:txBody>
      </p:sp>
      <p:sp>
        <p:nvSpPr>
          <p:cNvPr id="9" name="Rectangle 8"/>
          <p:cNvSpPr/>
          <p:nvPr/>
        </p:nvSpPr>
        <p:spPr>
          <a:xfrm>
            <a:off x="209409" y="3991219"/>
            <a:ext cx="1500732" cy="523220"/>
          </a:xfrm>
          <a:prstGeom prst="rect">
            <a:avLst/>
          </a:prstGeom>
        </p:spPr>
        <p:txBody>
          <a:bodyPr wrap="none">
            <a:spAutoFit/>
          </a:bodyPr>
          <a:lstStyle/>
          <a:p>
            <a:r>
              <a:rPr lang="en-US" sz="2800" dirty="0" smtClean="0">
                <a:solidFill>
                  <a:srgbClr val="333746"/>
                </a:solidFill>
                <a:latin typeface="Golos Text Medium"/>
                <a:cs typeface="Golos Text Medium"/>
                <a:sym typeface="Golos Text Medium"/>
              </a:rPr>
              <a:t>Output:</a:t>
            </a:r>
            <a:endParaRPr lang="ar-EG" sz="1200" dirty="0"/>
          </a:p>
        </p:txBody>
      </p:sp>
      <p:pic>
        <p:nvPicPr>
          <p:cNvPr id="3" name="Picture 2"/>
          <p:cNvPicPr>
            <a:picLocks noChangeAspect="1"/>
          </p:cNvPicPr>
          <p:nvPr/>
        </p:nvPicPr>
        <p:blipFill>
          <a:blip r:embed="rId2"/>
          <a:stretch>
            <a:fillRect/>
          </a:stretch>
        </p:blipFill>
        <p:spPr>
          <a:xfrm>
            <a:off x="334693" y="2165586"/>
            <a:ext cx="5925377" cy="743054"/>
          </a:xfrm>
          <a:prstGeom prst="rect">
            <a:avLst/>
          </a:prstGeom>
        </p:spPr>
      </p:pic>
      <p:pic>
        <p:nvPicPr>
          <p:cNvPr id="4" name="Picture 3"/>
          <p:cNvPicPr>
            <a:picLocks noChangeAspect="1"/>
          </p:cNvPicPr>
          <p:nvPr/>
        </p:nvPicPr>
        <p:blipFill>
          <a:blip r:embed="rId3"/>
          <a:stretch>
            <a:fillRect/>
          </a:stretch>
        </p:blipFill>
        <p:spPr>
          <a:xfrm>
            <a:off x="334693" y="3064113"/>
            <a:ext cx="5468113" cy="771633"/>
          </a:xfrm>
          <a:prstGeom prst="rect">
            <a:avLst/>
          </a:prstGeom>
        </p:spPr>
      </p:pic>
      <p:pic>
        <p:nvPicPr>
          <p:cNvPr id="7" name="Picture 6"/>
          <p:cNvPicPr>
            <a:picLocks noChangeAspect="1"/>
          </p:cNvPicPr>
          <p:nvPr/>
        </p:nvPicPr>
        <p:blipFill>
          <a:blip r:embed="rId4"/>
          <a:stretch>
            <a:fillRect/>
          </a:stretch>
        </p:blipFill>
        <p:spPr>
          <a:xfrm>
            <a:off x="1934650" y="4185780"/>
            <a:ext cx="3210373" cy="657317"/>
          </a:xfrm>
          <a:prstGeom prst="rect">
            <a:avLst/>
          </a:prstGeom>
        </p:spPr>
      </p:pic>
    </p:spTree>
    <p:extLst>
      <p:ext uri="{BB962C8B-B14F-4D97-AF65-F5344CB8AC3E}">
        <p14:creationId xmlns:p14="http://schemas.microsoft.com/office/powerpoint/2010/main" val="24546088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10" y="320737"/>
            <a:ext cx="8234936" cy="1785153"/>
          </a:xfrm>
        </p:spPr>
        <p:txBody>
          <a:bodyPr/>
          <a:lstStyle/>
          <a:p>
            <a:r>
              <a:rPr lang="en-US" sz="2400" dirty="0"/>
              <a:t>Accuracy measures how often the model makes correct predictions </a:t>
            </a:r>
            <a:r>
              <a:rPr lang="en-US" sz="2400" dirty="0" smtClean="0"/>
              <a:t/>
            </a:r>
            <a:br>
              <a:rPr lang="en-US" sz="2400" dirty="0" smtClean="0"/>
            </a:br>
            <a:r>
              <a:rPr lang="en-US" sz="2400" dirty="0" smtClean="0"/>
              <a:t>The </a:t>
            </a:r>
            <a:r>
              <a:rPr lang="en-US" sz="2400" dirty="0"/>
              <a:t>F1 score is a weighted average of precision and recall. </a:t>
            </a:r>
            <a:endParaRPr lang="ar-EG" sz="2400" dirty="0"/>
          </a:p>
        </p:txBody>
      </p:sp>
      <p:sp>
        <p:nvSpPr>
          <p:cNvPr id="9" name="Rectangle 8"/>
          <p:cNvSpPr/>
          <p:nvPr/>
        </p:nvSpPr>
        <p:spPr>
          <a:xfrm>
            <a:off x="209409" y="3991219"/>
            <a:ext cx="1500732" cy="523220"/>
          </a:xfrm>
          <a:prstGeom prst="rect">
            <a:avLst/>
          </a:prstGeom>
        </p:spPr>
        <p:txBody>
          <a:bodyPr wrap="none">
            <a:spAutoFit/>
          </a:bodyPr>
          <a:lstStyle/>
          <a:p>
            <a:r>
              <a:rPr lang="en-US" sz="2800" dirty="0" smtClean="0">
                <a:solidFill>
                  <a:srgbClr val="333746"/>
                </a:solidFill>
                <a:latin typeface="Golos Text Medium"/>
                <a:cs typeface="Golos Text Medium"/>
                <a:sym typeface="Golos Text Medium"/>
              </a:rPr>
              <a:t>Output:</a:t>
            </a:r>
            <a:endParaRPr lang="ar-EG" sz="1200" dirty="0"/>
          </a:p>
        </p:txBody>
      </p:sp>
      <p:pic>
        <p:nvPicPr>
          <p:cNvPr id="3" name="Picture 2"/>
          <p:cNvPicPr>
            <a:picLocks noChangeAspect="1"/>
          </p:cNvPicPr>
          <p:nvPr/>
        </p:nvPicPr>
        <p:blipFill>
          <a:blip r:embed="rId2"/>
          <a:stretch>
            <a:fillRect/>
          </a:stretch>
        </p:blipFill>
        <p:spPr>
          <a:xfrm>
            <a:off x="312627" y="2227497"/>
            <a:ext cx="5706271" cy="771633"/>
          </a:xfrm>
          <a:prstGeom prst="rect">
            <a:avLst/>
          </a:prstGeom>
        </p:spPr>
      </p:pic>
      <p:pic>
        <p:nvPicPr>
          <p:cNvPr id="4" name="Picture 3"/>
          <p:cNvPicPr>
            <a:picLocks noChangeAspect="1"/>
          </p:cNvPicPr>
          <p:nvPr/>
        </p:nvPicPr>
        <p:blipFill>
          <a:blip r:embed="rId3"/>
          <a:stretch>
            <a:fillRect/>
          </a:stretch>
        </p:blipFill>
        <p:spPr>
          <a:xfrm>
            <a:off x="312627" y="3142700"/>
            <a:ext cx="5201376" cy="704948"/>
          </a:xfrm>
          <a:prstGeom prst="rect">
            <a:avLst/>
          </a:prstGeom>
        </p:spPr>
      </p:pic>
      <p:pic>
        <p:nvPicPr>
          <p:cNvPr id="5" name="Picture 4"/>
          <p:cNvPicPr>
            <a:picLocks noChangeAspect="1"/>
          </p:cNvPicPr>
          <p:nvPr/>
        </p:nvPicPr>
        <p:blipFill>
          <a:blip r:embed="rId4"/>
          <a:stretch>
            <a:fillRect/>
          </a:stretch>
        </p:blipFill>
        <p:spPr>
          <a:xfrm>
            <a:off x="2037201" y="4161965"/>
            <a:ext cx="4058216" cy="704948"/>
          </a:xfrm>
          <a:prstGeom prst="rect">
            <a:avLst/>
          </a:prstGeom>
        </p:spPr>
      </p:pic>
    </p:spTree>
    <p:extLst>
      <p:ext uri="{BB962C8B-B14F-4D97-AF65-F5344CB8AC3E}">
        <p14:creationId xmlns:p14="http://schemas.microsoft.com/office/powerpoint/2010/main" val="38238924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550" y="478076"/>
            <a:ext cx="5117663" cy="2436318"/>
          </a:xfrm>
        </p:spPr>
        <p:txBody>
          <a:bodyPr/>
          <a:lstStyle/>
          <a:p>
            <a:r>
              <a:rPr lang="en-US" sz="2400" dirty="0"/>
              <a:t>The ROC curve is a graphical representation of the performance of a binary </a:t>
            </a:r>
            <a:r>
              <a:rPr lang="en-US" sz="2400" dirty="0" smtClean="0"/>
              <a:t>classifier </a:t>
            </a:r>
            <a:br>
              <a:rPr lang="en-US" sz="2400" dirty="0" smtClean="0"/>
            </a:br>
            <a:r>
              <a:rPr lang="en-US" sz="2400" dirty="0" smtClean="0"/>
              <a:t>And the AUC is calculated on the curve which is equal 0.50</a:t>
            </a:r>
            <a:endParaRPr lang="ar-EG" sz="2400" dirty="0"/>
          </a:p>
        </p:txBody>
      </p:sp>
      <p:sp>
        <p:nvSpPr>
          <p:cNvPr id="9" name="Rectangle 8"/>
          <p:cNvSpPr/>
          <p:nvPr/>
        </p:nvSpPr>
        <p:spPr>
          <a:xfrm>
            <a:off x="5453354" y="1173015"/>
            <a:ext cx="1500732" cy="523220"/>
          </a:xfrm>
          <a:prstGeom prst="rect">
            <a:avLst/>
          </a:prstGeom>
        </p:spPr>
        <p:txBody>
          <a:bodyPr wrap="none">
            <a:spAutoFit/>
          </a:bodyPr>
          <a:lstStyle/>
          <a:p>
            <a:r>
              <a:rPr lang="en-US" sz="2800" dirty="0" smtClean="0">
                <a:solidFill>
                  <a:srgbClr val="333746"/>
                </a:solidFill>
                <a:latin typeface="Golos Text Medium"/>
                <a:cs typeface="Golos Text Medium"/>
                <a:sym typeface="Golos Text Medium"/>
              </a:rPr>
              <a:t>Output:</a:t>
            </a:r>
            <a:endParaRPr lang="ar-EG" sz="1200" dirty="0"/>
          </a:p>
        </p:txBody>
      </p:sp>
      <p:pic>
        <p:nvPicPr>
          <p:cNvPr id="6" name="Picture 5"/>
          <p:cNvPicPr>
            <a:picLocks noChangeAspect="1"/>
          </p:cNvPicPr>
          <p:nvPr/>
        </p:nvPicPr>
        <p:blipFill>
          <a:blip r:embed="rId2"/>
          <a:stretch>
            <a:fillRect/>
          </a:stretch>
        </p:blipFill>
        <p:spPr>
          <a:xfrm>
            <a:off x="209409" y="3160090"/>
            <a:ext cx="5243944" cy="1054528"/>
          </a:xfrm>
          <a:prstGeom prst="rect">
            <a:avLst/>
          </a:prstGeom>
        </p:spPr>
      </p:pic>
      <p:pic>
        <p:nvPicPr>
          <p:cNvPr id="7" name="Picture 6"/>
          <p:cNvPicPr>
            <a:picLocks noChangeAspect="1"/>
          </p:cNvPicPr>
          <p:nvPr/>
        </p:nvPicPr>
        <p:blipFill>
          <a:blip r:embed="rId3"/>
          <a:stretch>
            <a:fillRect/>
          </a:stretch>
        </p:blipFill>
        <p:spPr>
          <a:xfrm>
            <a:off x="5570826" y="1996571"/>
            <a:ext cx="3393065" cy="2585192"/>
          </a:xfrm>
          <a:prstGeom prst="rect">
            <a:avLst/>
          </a:prstGeom>
        </p:spPr>
      </p:pic>
    </p:spTree>
    <p:extLst>
      <p:ext uri="{BB962C8B-B14F-4D97-AF65-F5344CB8AC3E}">
        <p14:creationId xmlns:p14="http://schemas.microsoft.com/office/powerpoint/2010/main" val="19076715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505" y="1886433"/>
            <a:ext cx="3993357" cy="1292536"/>
          </a:xfrm>
        </p:spPr>
        <p:txBody>
          <a:bodyPr/>
          <a:lstStyle/>
          <a:p>
            <a:r>
              <a:rPr lang="en-US" sz="5400" dirty="0" smtClean="0"/>
              <a:t>Thank you </a:t>
            </a:r>
            <a:endParaRPr lang="ar-EG" sz="5400" dirty="0"/>
          </a:p>
        </p:txBody>
      </p:sp>
      <p:pic>
        <p:nvPicPr>
          <p:cNvPr id="3" name="Picture 2"/>
          <p:cNvPicPr>
            <a:picLocks noChangeAspect="1"/>
          </p:cNvPicPr>
          <p:nvPr/>
        </p:nvPicPr>
        <p:blipFill>
          <a:blip r:embed="rId2"/>
          <a:stretch>
            <a:fillRect/>
          </a:stretch>
        </p:blipFill>
        <p:spPr>
          <a:xfrm>
            <a:off x="5349357" y="694836"/>
            <a:ext cx="3682303" cy="4072481"/>
          </a:xfrm>
          <a:prstGeom prst="rect">
            <a:avLst/>
          </a:prstGeom>
        </p:spPr>
      </p:pic>
    </p:spTree>
    <p:extLst>
      <p:ext uri="{BB962C8B-B14F-4D97-AF65-F5344CB8AC3E}">
        <p14:creationId xmlns:p14="http://schemas.microsoft.com/office/powerpoint/2010/main" val="8097532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curtains"/>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lvl="0"/>
            <a:r>
              <a:rPr lang="en-US" dirty="0"/>
              <a:t>Introduction about data:</a:t>
            </a:r>
            <a:endParaRPr dirty="0"/>
          </a:p>
        </p:txBody>
      </p:sp>
      <p:sp>
        <p:nvSpPr>
          <p:cNvPr id="282" name="Google Shape;282;p25"/>
          <p:cNvSpPr txBox="1">
            <a:spLocks noGrp="1"/>
          </p:cNvSpPr>
          <p:nvPr>
            <p:ph type="body" idx="1"/>
          </p:nvPr>
        </p:nvSpPr>
        <p:spPr>
          <a:xfrm>
            <a:off x="715100" y="1825602"/>
            <a:ext cx="4013100" cy="2782798"/>
          </a:xfrm>
          <a:prstGeom prst="rect">
            <a:avLst/>
          </a:prstGeom>
        </p:spPr>
        <p:txBody>
          <a:bodyPr spcFirstLastPara="1" wrap="square" lIns="91425" tIns="91425" rIns="91425" bIns="91425" anchor="t" anchorCtr="0">
            <a:noAutofit/>
          </a:bodyPr>
          <a:lstStyle/>
          <a:p>
            <a:r>
              <a:rPr lang="en-US" dirty="0" smtClean="0"/>
              <a:t>The </a:t>
            </a:r>
            <a:r>
              <a:rPr lang="en-US" dirty="0"/>
              <a:t>data talk about the students performance from the United </a:t>
            </a:r>
            <a:r>
              <a:rPr lang="en-US" dirty="0" smtClean="0"/>
              <a:t>States.</a:t>
            </a:r>
          </a:p>
          <a:p>
            <a:endParaRPr lang="en-US" dirty="0" smtClean="0"/>
          </a:p>
          <a:p>
            <a:r>
              <a:rPr lang="en-US" dirty="0" smtClean="0"/>
              <a:t>This data set consists of the marks secured by the students in various subjects.</a:t>
            </a:r>
          </a:p>
          <a:p>
            <a:endParaRPr lang="en-US" dirty="0" smtClean="0"/>
          </a:p>
          <a:p>
            <a:r>
              <a:rPr lang="en-US" dirty="0" smtClean="0"/>
              <a:t>Data </a:t>
            </a:r>
            <a:r>
              <a:rPr lang="en-US" dirty="0"/>
              <a:t>consists of 8 columns and 1000 </a:t>
            </a:r>
            <a:r>
              <a:rPr lang="en-US" dirty="0" smtClean="0"/>
              <a:t>rows</a:t>
            </a:r>
            <a:endParaRPr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target of the data?</a:t>
            </a:r>
            <a:endParaRPr lang="ar-EG" dirty="0"/>
          </a:p>
        </p:txBody>
      </p:sp>
      <p:sp>
        <p:nvSpPr>
          <p:cNvPr id="3" name="Text Placeholder 2"/>
          <p:cNvSpPr>
            <a:spLocks noGrp="1"/>
          </p:cNvSpPr>
          <p:nvPr>
            <p:ph type="body" idx="1"/>
          </p:nvPr>
        </p:nvSpPr>
        <p:spPr/>
        <p:txBody>
          <a:bodyPr/>
          <a:lstStyle/>
          <a:p>
            <a:r>
              <a:rPr lang="en-US" dirty="0" smtClean="0"/>
              <a:t>The </a:t>
            </a:r>
            <a:r>
              <a:rPr lang="en-US" dirty="0"/>
              <a:t>target of a data set is the variable that you are trying to predict or explain. It is the dependent variable in a statistical model.</a:t>
            </a:r>
            <a:br>
              <a:rPr lang="en-US" dirty="0"/>
            </a:br>
            <a:endParaRPr lang="en-US" dirty="0" smtClean="0"/>
          </a:p>
          <a:p>
            <a:r>
              <a:rPr lang="en-US" dirty="0" smtClean="0"/>
              <a:t>To </a:t>
            </a:r>
            <a:r>
              <a:rPr lang="en-US" dirty="0"/>
              <a:t>understand the influence of the parents background, test preparation </a:t>
            </a:r>
            <a:r>
              <a:rPr lang="en-US" dirty="0" smtClean="0"/>
              <a:t>etc. </a:t>
            </a:r>
            <a:r>
              <a:rPr lang="en-US" dirty="0"/>
              <a:t>on students </a:t>
            </a:r>
            <a:r>
              <a:rPr lang="en-US" dirty="0" smtClean="0"/>
              <a:t>performance</a:t>
            </a:r>
          </a:p>
          <a:p>
            <a:pPr marL="139700" indent="0">
              <a:buNone/>
            </a:pPr>
            <a:endParaRPr lang="en-US" dirty="0"/>
          </a:p>
          <a:p>
            <a:r>
              <a:rPr lang="en-US" dirty="0" smtClean="0"/>
              <a:t>To </a:t>
            </a:r>
            <a:r>
              <a:rPr lang="en-US" dirty="0"/>
              <a:t>know how many students are good to enter the collage with there </a:t>
            </a:r>
            <a:r>
              <a:rPr lang="en-US" dirty="0" smtClean="0"/>
              <a:t>writing , reading </a:t>
            </a:r>
            <a:r>
              <a:rPr lang="en-US" dirty="0"/>
              <a:t>and math </a:t>
            </a:r>
            <a:r>
              <a:rPr lang="en-US" dirty="0" smtClean="0"/>
              <a:t>score</a:t>
            </a:r>
          </a:p>
          <a:p>
            <a:pPr marL="139700" indent="0">
              <a:buNone/>
            </a:pPr>
            <a:endParaRPr lang="en-US" dirty="0"/>
          </a:p>
          <a:p>
            <a:r>
              <a:rPr lang="en-US" dirty="0" smtClean="0"/>
              <a:t>Also </a:t>
            </a:r>
            <a:r>
              <a:rPr lang="en-US" dirty="0"/>
              <a:t>to see if the gender/parental level of education/lunch/test preparation course affect on there score or </a:t>
            </a:r>
            <a:r>
              <a:rPr lang="en-US" dirty="0" smtClean="0"/>
              <a:t>not</a:t>
            </a:r>
            <a:endParaRPr lang="en-US" dirty="0"/>
          </a:p>
        </p:txBody>
      </p:sp>
      <p:grpSp>
        <p:nvGrpSpPr>
          <p:cNvPr id="4" name="Google Shape;9503;p52"/>
          <p:cNvGrpSpPr/>
          <p:nvPr/>
        </p:nvGrpSpPr>
        <p:grpSpPr>
          <a:xfrm>
            <a:off x="7759239" y="3910345"/>
            <a:ext cx="1066106" cy="959527"/>
            <a:chOff x="7936787" y="4295074"/>
            <a:chExt cx="378249" cy="335524"/>
          </a:xfrm>
        </p:grpSpPr>
        <p:sp>
          <p:nvSpPr>
            <p:cNvPr id="5" name="Google Shape;9504;p52"/>
            <p:cNvSpPr/>
            <p:nvPr/>
          </p:nvSpPr>
          <p:spPr>
            <a:xfrm>
              <a:off x="8095371" y="4295074"/>
              <a:ext cx="219665" cy="182980"/>
            </a:xfrm>
            <a:custGeom>
              <a:avLst/>
              <a:gdLst/>
              <a:ahLst/>
              <a:cxnLst/>
              <a:rect l="l" t="t" r="r" b="b"/>
              <a:pathLst>
                <a:path w="8365" h="6968" extrusionOk="0">
                  <a:moveTo>
                    <a:pt x="469" y="0"/>
                  </a:moveTo>
                  <a:cubicBezTo>
                    <a:pt x="211" y="0"/>
                    <a:pt x="0" y="201"/>
                    <a:pt x="0" y="460"/>
                  </a:cubicBezTo>
                  <a:lnTo>
                    <a:pt x="0" y="6508"/>
                  </a:lnTo>
                  <a:cubicBezTo>
                    <a:pt x="0" y="6757"/>
                    <a:pt x="211" y="6968"/>
                    <a:pt x="469" y="6968"/>
                  </a:cubicBezTo>
                  <a:lnTo>
                    <a:pt x="7905" y="6968"/>
                  </a:lnTo>
                  <a:cubicBezTo>
                    <a:pt x="8154" y="6968"/>
                    <a:pt x="8365" y="6757"/>
                    <a:pt x="8365" y="6508"/>
                  </a:cubicBezTo>
                  <a:lnTo>
                    <a:pt x="8365" y="460"/>
                  </a:lnTo>
                  <a:cubicBezTo>
                    <a:pt x="8365" y="201"/>
                    <a:pt x="8154" y="0"/>
                    <a:pt x="790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505;p52"/>
            <p:cNvSpPr/>
            <p:nvPr/>
          </p:nvSpPr>
          <p:spPr>
            <a:xfrm>
              <a:off x="7937286" y="4441342"/>
              <a:ext cx="109609" cy="109846"/>
            </a:xfrm>
            <a:custGeom>
              <a:avLst/>
              <a:gdLst/>
              <a:ahLst/>
              <a:cxnLst/>
              <a:rect l="l" t="t" r="r" b="b"/>
              <a:pathLst>
                <a:path w="4174" h="4183" extrusionOk="0">
                  <a:moveTo>
                    <a:pt x="2087" y="0"/>
                  </a:moveTo>
                  <a:cubicBezTo>
                    <a:pt x="1178" y="0"/>
                    <a:pt x="498" y="737"/>
                    <a:pt x="431" y="1627"/>
                  </a:cubicBezTo>
                  <a:cubicBezTo>
                    <a:pt x="383" y="2278"/>
                    <a:pt x="249" y="2919"/>
                    <a:pt x="48" y="3532"/>
                  </a:cubicBezTo>
                  <a:cubicBezTo>
                    <a:pt x="1" y="3647"/>
                    <a:pt x="48" y="3781"/>
                    <a:pt x="163" y="3828"/>
                  </a:cubicBezTo>
                  <a:cubicBezTo>
                    <a:pt x="546" y="4001"/>
                    <a:pt x="958" y="4125"/>
                    <a:pt x="1379" y="4182"/>
                  </a:cubicBezTo>
                  <a:lnTo>
                    <a:pt x="2795" y="4182"/>
                  </a:lnTo>
                  <a:cubicBezTo>
                    <a:pt x="3216" y="4125"/>
                    <a:pt x="3618" y="4001"/>
                    <a:pt x="4011" y="3828"/>
                  </a:cubicBezTo>
                  <a:cubicBezTo>
                    <a:pt x="4116" y="3781"/>
                    <a:pt x="4173" y="3647"/>
                    <a:pt x="4125" y="3532"/>
                  </a:cubicBezTo>
                  <a:cubicBezTo>
                    <a:pt x="3924" y="2919"/>
                    <a:pt x="3790" y="2278"/>
                    <a:pt x="3743" y="1627"/>
                  </a:cubicBezTo>
                  <a:cubicBezTo>
                    <a:pt x="3676" y="737"/>
                    <a:pt x="2996" y="0"/>
                    <a:pt x="20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9506;p52"/>
            <p:cNvSpPr/>
            <p:nvPr/>
          </p:nvSpPr>
          <p:spPr>
            <a:xfrm>
              <a:off x="7966934" y="4441342"/>
              <a:ext cx="79962" cy="110108"/>
            </a:xfrm>
            <a:custGeom>
              <a:avLst/>
              <a:gdLst/>
              <a:ahLst/>
              <a:cxnLst/>
              <a:rect l="l" t="t" r="r" b="b"/>
              <a:pathLst>
                <a:path w="3045" h="4193" extrusionOk="0">
                  <a:moveTo>
                    <a:pt x="948" y="0"/>
                  </a:moveTo>
                  <a:cubicBezTo>
                    <a:pt x="250" y="0"/>
                    <a:pt x="1" y="957"/>
                    <a:pt x="604" y="1321"/>
                  </a:cubicBezTo>
                  <a:cubicBezTo>
                    <a:pt x="623" y="1331"/>
                    <a:pt x="642" y="1340"/>
                    <a:pt x="661" y="1350"/>
                  </a:cubicBezTo>
                  <a:lnTo>
                    <a:pt x="1188" y="4192"/>
                  </a:lnTo>
                  <a:lnTo>
                    <a:pt x="1666" y="4192"/>
                  </a:lnTo>
                  <a:cubicBezTo>
                    <a:pt x="2087" y="4125"/>
                    <a:pt x="2499" y="4001"/>
                    <a:pt x="2882" y="3828"/>
                  </a:cubicBezTo>
                  <a:cubicBezTo>
                    <a:pt x="2987" y="3781"/>
                    <a:pt x="3044" y="3647"/>
                    <a:pt x="2996" y="3532"/>
                  </a:cubicBezTo>
                  <a:cubicBezTo>
                    <a:pt x="2795" y="2919"/>
                    <a:pt x="2661" y="2278"/>
                    <a:pt x="2604" y="1627"/>
                  </a:cubicBezTo>
                  <a:cubicBezTo>
                    <a:pt x="2547" y="737"/>
                    <a:pt x="1867" y="0"/>
                    <a:pt x="9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9507;p52"/>
            <p:cNvSpPr/>
            <p:nvPr/>
          </p:nvSpPr>
          <p:spPr>
            <a:xfrm>
              <a:off x="7936787" y="4446541"/>
              <a:ext cx="207612" cy="184056"/>
            </a:xfrm>
            <a:custGeom>
              <a:avLst/>
              <a:gdLst/>
              <a:ahLst/>
              <a:cxnLst/>
              <a:rect l="l" t="t" r="r" b="b"/>
              <a:pathLst>
                <a:path w="7906" h="7009" extrusionOk="0">
                  <a:moveTo>
                    <a:pt x="7725" y="1"/>
                  </a:moveTo>
                  <a:cubicBezTo>
                    <a:pt x="7681" y="1"/>
                    <a:pt x="7638" y="18"/>
                    <a:pt x="7609" y="51"/>
                  </a:cubicBezTo>
                  <a:lnTo>
                    <a:pt x="3618" y="3860"/>
                  </a:lnTo>
                  <a:cubicBezTo>
                    <a:pt x="3532" y="3946"/>
                    <a:pt x="3417" y="3984"/>
                    <a:pt x="3293" y="3984"/>
                  </a:cubicBezTo>
                  <a:lnTo>
                    <a:pt x="3254" y="3984"/>
                  </a:lnTo>
                  <a:cubicBezTo>
                    <a:pt x="2996" y="3984"/>
                    <a:pt x="2785" y="3783"/>
                    <a:pt x="2785" y="3525"/>
                  </a:cubicBezTo>
                  <a:lnTo>
                    <a:pt x="2785" y="3056"/>
                  </a:lnTo>
                  <a:lnTo>
                    <a:pt x="1388" y="3056"/>
                  </a:lnTo>
                  <a:lnTo>
                    <a:pt x="1388" y="3525"/>
                  </a:lnTo>
                  <a:cubicBezTo>
                    <a:pt x="1388" y="3697"/>
                    <a:pt x="1292" y="3860"/>
                    <a:pt x="1139" y="3937"/>
                  </a:cubicBezTo>
                  <a:lnTo>
                    <a:pt x="383" y="4319"/>
                  </a:lnTo>
                  <a:cubicBezTo>
                    <a:pt x="144" y="4434"/>
                    <a:pt x="0" y="4674"/>
                    <a:pt x="0" y="4941"/>
                  </a:cubicBezTo>
                  <a:lnTo>
                    <a:pt x="0" y="6779"/>
                  </a:lnTo>
                  <a:cubicBezTo>
                    <a:pt x="0" y="6903"/>
                    <a:pt x="106" y="7009"/>
                    <a:pt x="230" y="7009"/>
                  </a:cubicBezTo>
                  <a:lnTo>
                    <a:pt x="3015" y="7009"/>
                  </a:lnTo>
                  <a:cubicBezTo>
                    <a:pt x="3149" y="7009"/>
                    <a:pt x="3254" y="6903"/>
                    <a:pt x="3254" y="6779"/>
                  </a:cubicBezTo>
                  <a:lnTo>
                    <a:pt x="3254" y="6004"/>
                  </a:lnTo>
                  <a:cubicBezTo>
                    <a:pt x="3254" y="5755"/>
                    <a:pt x="3350" y="5516"/>
                    <a:pt x="3522" y="5343"/>
                  </a:cubicBezTo>
                  <a:lnTo>
                    <a:pt x="7484" y="1391"/>
                  </a:lnTo>
                  <a:cubicBezTo>
                    <a:pt x="7590" y="1267"/>
                    <a:pt x="7638" y="1104"/>
                    <a:pt x="7599" y="941"/>
                  </a:cubicBezTo>
                  <a:lnTo>
                    <a:pt x="7513" y="616"/>
                  </a:lnTo>
                  <a:lnTo>
                    <a:pt x="7839" y="290"/>
                  </a:lnTo>
                  <a:cubicBezTo>
                    <a:pt x="7906" y="223"/>
                    <a:pt x="7906" y="118"/>
                    <a:pt x="7848" y="51"/>
                  </a:cubicBezTo>
                  <a:cubicBezTo>
                    <a:pt x="7815" y="18"/>
                    <a:pt x="7769" y="1"/>
                    <a:pt x="7725" y="1"/>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508;p52"/>
            <p:cNvSpPr/>
            <p:nvPr/>
          </p:nvSpPr>
          <p:spPr>
            <a:xfrm>
              <a:off x="7936787" y="4473747"/>
              <a:ext cx="189019" cy="156851"/>
            </a:xfrm>
            <a:custGeom>
              <a:avLst/>
              <a:gdLst/>
              <a:ahLst/>
              <a:cxnLst/>
              <a:rect l="l" t="t" r="r" b="b"/>
              <a:pathLst>
                <a:path w="7198" h="5973" extrusionOk="0">
                  <a:moveTo>
                    <a:pt x="6575" y="1"/>
                  </a:moveTo>
                  <a:lnTo>
                    <a:pt x="3618" y="2824"/>
                  </a:lnTo>
                  <a:cubicBezTo>
                    <a:pt x="3532" y="2910"/>
                    <a:pt x="3417" y="2948"/>
                    <a:pt x="3302" y="2948"/>
                  </a:cubicBezTo>
                  <a:lnTo>
                    <a:pt x="3254" y="2948"/>
                  </a:lnTo>
                  <a:cubicBezTo>
                    <a:pt x="3216" y="2948"/>
                    <a:pt x="3187" y="2948"/>
                    <a:pt x="3159" y="2939"/>
                  </a:cubicBezTo>
                  <a:cubicBezTo>
                    <a:pt x="2956" y="3411"/>
                    <a:pt x="2520" y="3648"/>
                    <a:pt x="2085" y="3648"/>
                  </a:cubicBezTo>
                  <a:cubicBezTo>
                    <a:pt x="1657" y="3648"/>
                    <a:pt x="1229" y="3419"/>
                    <a:pt x="1024" y="2958"/>
                  </a:cubicBezTo>
                  <a:lnTo>
                    <a:pt x="383" y="3283"/>
                  </a:lnTo>
                  <a:cubicBezTo>
                    <a:pt x="144" y="3398"/>
                    <a:pt x="0" y="3638"/>
                    <a:pt x="0" y="3905"/>
                  </a:cubicBezTo>
                  <a:lnTo>
                    <a:pt x="0" y="5743"/>
                  </a:lnTo>
                  <a:cubicBezTo>
                    <a:pt x="0" y="5867"/>
                    <a:pt x="106" y="5973"/>
                    <a:pt x="230" y="5973"/>
                  </a:cubicBezTo>
                  <a:lnTo>
                    <a:pt x="3015" y="5973"/>
                  </a:lnTo>
                  <a:cubicBezTo>
                    <a:pt x="3149" y="5973"/>
                    <a:pt x="3254" y="5867"/>
                    <a:pt x="3254" y="5743"/>
                  </a:cubicBezTo>
                  <a:lnTo>
                    <a:pt x="3254" y="4968"/>
                  </a:lnTo>
                  <a:cubicBezTo>
                    <a:pt x="3254" y="4719"/>
                    <a:pt x="3350" y="4480"/>
                    <a:pt x="3522" y="4307"/>
                  </a:cubicBezTo>
                  <a:lnTo>
                    <a:pt x="7197" y="632"/>
                  </a:lnTo>
                  <a:lnTo>
                    <a:pt x="6575" y="1"/>
                  </a:lnTo>
                  <a:close/>
                </a:path>
              </a:pathLst>
            </a:custGeom>
            <a:solidFill>
              <a:srgbClr val="BCC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509;p52"/>
            <p:cNvSpPr/>
            <p:nvPr/>
          </p:nvSpPr>
          <p:spPr>
            <a:xfrm>
              <a:off x="7971976" y="4526792"/>
              <a:ext cx="39232" cy="21875"/>
            </a:xfrm>
            <a:custGeom>
              <a:avLst/>
              <a:gdLst/>
              <a:ahLst/>
              <a:cxnLst/>
              <a:rect l="l" t="t" r="r" b="b"/>
              <a:pathLst>
                <a:path w="1494" h="833" extrusionOk="0">
                  <a:moveTo>
                    <a:pt x="48" y="0"/>
                  </a:moveTo>
                  <a:lnTo>
                    <a:pt x="48" y="469"/>
                  </a:lnTo>
                  <a:cubicBezTo>
                    <a:pt x="48" y="536"/>
                    <a:pt x="39" y="613"/>
                    <a:pt x="0" y="670"/>
                  </a:cubicBezTo>
                  <a:cubicBezTo>
                    <a:pt x="240" y="775"/>
                    <a:pt x="488" y="833"/>
                    <a:pt x="747" y="833"/>
                  </a:cubicBezTo>
                  <a:cubicBezTo>
                    <a:pt x="1005" y="833"/>
                    <a:pt x="1264" y="775"/>
                    <a:pt x="1493" y="670"/>
                  </a:cubicBezTo>
                  <a:cubicBezTo>
                    <a:pt x="1465" y="613"/>
                    <a:pt x="1445" y="536"/>
                    <a:pt x="1445" y="469"/>
                  </a:cubicBezTo>
                  <a:lnTo>
                    <a:pt x="1445"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9510;p52"/>
            <p:cNvSpPr/>
            <p:nvPr/>
          </p:nvSpPr>
          <p:spPr>
            <a:xfrm>
              <a:off x="7954880" y="4476661"/>
              <a:ext cx="73160" cy="59952"/>
            </a:xfrm>
            <a:custGeom>
              <a:avLst/>
              <a:gdLst/>
              <a:ahLst/>
              <a:cxnLst/>
              <a:rect l="l" t="t" r="r" b="b"/>
              <a:pathLst>
                <a:path w="2786" h="2283" extrusionOk="0">
                  <a:moveTo>
                    <a:pt x="1074" y="1"/>
                  </a:moveTo>
                  <a:cubicBezTo>
                    <a:pt x="983" y="1"/>
                    <a:pt x="895" y="49"/>
                    <a:pt x="862" y="139"/>
                  </a:cubicBezTo>
                  <a:cubicBezTo>
                    <a:pt x="785" y="292"/>
                    <a:pt x="670" y="435"/>
                    <a:pt x="536" y="550"/>
                  </a:cubicBezTo>
                  <a:cubicBezTo>
                    <a:pt x="412" y="665"/>
                    <a:pt x="278" y="761"/>
                    <a:pt x="125" y="828"/>
                  </a:cubicBezTo>
                  <a:cubicBezTo>
                    <a:pt x="48" y="876"/>
                    <a:pt x="1" y="971"/>
                    <a:pt x="10" y="1067"/>
                  </a:cubicBezTo>
                  <a:cubicBezTo>
                    <a:pt x="96" y="1766"/>
                    <a:pt x="690" y="2282"/>
                    <a:pt x="1388" y="2282"/>
                  </a:cubicBezTo>
                  <a:cubicBezTo>
                    <a:pt x="2116" y="2282"/>
                    <a:pt x="2718" y="1727"/>
                    <a:pt x="2776" y="1000"/>
                  </a:cubicBezTo>
                  <a:cubicBezTo>
                    <a:pt x="2785" y="933"/>
                    <a:pt x="2747" y="866"/>
                    <a:pt x="2699" y="818"/>
                  </a:cubicBezTo>
                  <a:cubicBezTo>
                    <a:pt x="2240" y="435"/>
                    <a:pt x="1704" y="158"/>
                    <a:pt x="1120" y="5"/>
                  </a:cubicBezTo>
                  <a:cubicBezTo>
                    <a:pt x="1105" y="2"/>
                    <a:pt x="1090" y="1"/>
                    <a:pt x="1074"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511;p52"/>
            <p:cNvSpPr/>
            <p:nvPr/>
          </p:nvSpPr>
          <p:spPr>
            <a:xfrm>
              <a:off x="7954880" y="4476583"/>
              <a:ext cx="73423" cy="59531"/>
            </a:xfrm>
            <a:custGeom>
              <a:avLst/>
              <a:gdLst/>
              <a:ahLst/>
              <a:cxnLst/>
              <a:rect l="l" t="t" r="r" b="b"/>
              <a:pathLst>
                <a:path w="2796" h="2267" extrusionOk="0">
                  <a:moveTo>
                    <a:pt x="1065" y="0"/>
                  </a:moveTo>
                  <a:cubicBezTo>
                    <a:pt x="980" y="0"/>
                    <a:pt x="901" y="53"/>
                    <a:pt x="862" y="132"/>
                  </a:cubicBezTo>
                  <a:cubicBezTo>
                    <a:pt x="804" y="247"/>
                    <a:pt x="737" y="352"/>
                    <a:pt x="651" y="448"/>
                  </a:cubicBezTo>
                  <a:cubicBezTo>
                    <a:pt x="613" y="486"/>
                    <a:pt x="584" y="515"/>
                    <a:pt x="546" y="553"/>
                  </a:cubicBezTo>
                  <a:cubicBezTo>
                    <a:pt x="422" y="658"/>
                    <a:pt x="278" y="754"/>
                    <a:pt x="135" y="831"/>
                  </a:cubicBezTo>
                  <a:cubicBezTo>
                    <a:pt x="48" y="879"/>
                    <a:pt x="1" y="974"/>
                    <a:pt x="10" y="1070"/>
                  </a:cubicBezTo>
                  <a:cubicBezTo>
                    <a:pt x="96" y="1682"/>
                    <a:pt x="575" y="2171"/>
                    <a:pt x="1187" y="2266"/>
                  </a:cubicBezTo>
                  <a:cubicBezTo>
                    <a:pt x="871" y="2075"/>
                    <a:pt x="680" y="1730"/>
                    <a:pt x="699" y="1357"/>
                  </a:cubicBezTo>
                  <a:lnTo>
                    <a:pt x="699" y="1022"/>
                  </a:lnTo>
                  <a:cubicBezTo>
                    <a:pt x="757" y="984"/>
                    <a:pt x="804" y="946"/>
                    <a:pt x="862" y="907"/>
                  </a:cubicBezTo>
                  <a:cubicBezTo>
                    <a:pt x="986" y="792"/>
                    <a:pt x="1101" y="658"/>
                    <a:pt x="1187" y="515"/>
                  </a:cubicBezTo>
                  <a:cubicBezTo>
                    <a:pt x="1637" y="649"/>
                    <a:pt x="2049" y="879"/>
                    <a:pt x="2403" y="1175"/>
                  </a:cubicBezTo>
                  <a:cubicBezTo>
                    <a:pt x="2441" y="1214"/>
                    <a:pt x="2556" y="1309"/>
                    <a:pt x="2680" y="1434"/>
                  </a:cubicBezTo>
                  <a:cubicBezTo>
                    <a:pt x="2738" y="1300"/>
                    <a:pt x="2776" y="1156"/>
                    <a:pt x="2785" y="1013"/>
                  </a:cubicBezTo>
                  <a:cubicBezTo>
                    <a:pt x="2795" y="936"/>
                    <a:pt x="2757" y="859"/>
                    <a:pt x="2699" y="821"/>
                  </a:cubicBezTo>
                  <a:cubicBezTo>
                    <a:pt x="2240" y="429"/>
                    <a:pt x="1704" y="161"/>
                    <a:pt x="1120" y="8"/>
                  </a:cubicBezTo>
                  <a:cubicBezTo>
                    <a:pt x="1102" y="3"/>
                    <a:pt x="1083" y="0"/>
                    <a:pt x="1065"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9512;p52"/>
            <p:cNvSpPr/>
            <p:nvPr/>
          </p:nvSpPr>
          <p:spPr>
            <a:xfrm>
              <a:off x="7936787" y="4566234"/>
              <a:ext cx="24396" cy="64363"/>
            </a:xfrm>
            <a:custGeom>
              <a:avLst/>
              <a:gdLst/>
              <a:ahLst/>
              <a:cxnLst/>
              <a:rect l="l" t="t" r="r" b="b"/>
              <a:pathLst>
                <a:path w="929" h="2451" extrusionOk="0">
                  <a:moveTo>
                    <a:pt x="106" y="1"/>
                  </a:moveTo>
                  <a:cubicBezTo>
                    <a:pt x="39" y="116"/>
                    <a:pt x="0" y="249"/>
                    <a:pt x="0" y="383"/>
                  </a:cubicBezTo>
                  <a:lnTo>
                    <a:pt x="0" y="2221"/>
                  </a:lnTo>
                  <a:cubicBezTo>
                    <a:pt x="0" y="2345"/>
                    <a:pt x="106" y="2451"/>
                    <a:pt x="230" y="2451"/>
                  </a:cubicBezTo>
                  <a:lnTo>
                    <a:pt x="929" y="2451"/>
                  </a:lnTo>
                  <a:lnTo>
                    <a:pt x="929" y="1207"/>
                  </a:lnTo>
                  <a:cubicBezTo>
                    <a:pt x="929" y="967"/>
                    <a:pt x="833" y="728"/>
                    <a:pt x="661" y="556"/>
                  </a:cubicBezTo>
                  <a:lnTo>
                    <a:pt x="106" y="1"/>
                  </a:lnTo>
                  <a:close/>
                </a:path>
              </a:pathLst>
            </a:custGeom>
            <a:solidFill>
              <a:srgbClr val="D2DB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513;p52"/>
            <p:cNvSpPr/>
            <p:nvPr/>
          </p:nvSpPr>
          <p:spPr>
            <a:xfrm>
              <a:off x="8150150" y="4337799"/>
              <a:ext cx="109846" cy="109846"/>
            </a:xfrm>
            <a:custGeom>
              <a:avLst/>
              <a:gdLst/>
              <a:ahLst/>
              <a:cxnLst/>
              <a:rect l="l" t="t" r="r" b="b"/>
              <a:pathLst>
                <a:path w="4183" h="4183" extrusionOk="0">
                  <a:moveTo>
                    <a:pt x="2097" y="0"/>
                  </a:moveTo>
                  <a:cubicBezTo>
                    <a:pt x="939" y="0"/>
                    <a:pt x="1" y="929"/>
                    <a:pt x="1" y="2087"/>
                  </a:cubicBezTo>
                  <a:cubicBezTo>
                    <a:pt x="1" y="3245"/>
                    <a:pt x="939" y="4183"/>
                    <a:pt x="2097" y="4183"/>
                  </a:cubicBezTo>
                  <a:cubicBezTo>
                    <a:pt x="3255" y="4183"/>
                    <a:pt x="4183" y="3245"/>
                    <a:pt x="4183" y="2087"/>
                  </a:cubicBezTo>
                  <a:cubicBezTo>
                    <a:pt x="4183" y="929"/>
                    <a:pt x="3255" y="0"/>
                    <a:pt x="2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14;p52"/>
            <p:cNvSpPr/>
            <p:nvPr/>
          </p:nvSpPr>
          <p:spPr>
            <a:xfrm>
              <a:off x="8168505" y="4355892"/>
              <a:ext cx="73397" cy="73397"/>
            </a:xfrm>
            <a:custGeom>
              <a:avLst/>
              <a:gdLst/>
              <a:ahLst/>
              <a:cxnLst/>
              <a:rect l="l" t="t" r="r" b="b"/>
              <a:pathLst>
                <a:path w="2795" h="2795" extrusionOk="0">
                  <a:moveTo>
                    <a:pt x="1398" y="0"/>
                  </a:moveTo>
                  <a:cubicBezTo>
                    <a:pt x="632" y="0"/>
                    <a:pt x="0" y="632"/>
                    <a:pt x="0" y="1398"/>
                  </a:cubicBezTo>
                  <a:cubicBezTo>
                    <a:pt x="0" y="2173"/>
                    <a:pt x="632" y="2795"/>
                    <a:pt x="1398" y="2795"/>
                  </a:cubicBezTo>
                  <a:cubicBezTo>
                    <a:pt x="2163" y="2795"/>
                    <a:pt x="2795" y="2173"/>
                    <a:pt x="2795" y="1398"/>
                  </a:cubicBezTo>
                  <a:cubicBezTo>
                    <a:pt x="2795" y="632"/>
                    <a:pt x="2163" y="0"/>
                    <a:pt x="1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515;p52"/>
            <p:cNvSpPr/>
            <p:nvPr/>
          </p:nvSpPr>
          <p:spPr>
            <a:xfrm>
              <a:off x="8022237" y="4473747"/>
              <a:ext cx="103569" cy="130460"/>
            </a:xfrm>
            <a:custGeom>
              <a:avLst/>
              <a:gdLst/>
              <a:ahLst/>
              <a:cxnLst/>
              <a:rect l="l" t="t" r="r" b="b"/>
              <a:pathLst>
                <a:path w="3944" h="4968" extrusionOk="0">
                  <a:moveTo>
                    <a:pt x="3321" y="1"/>
                  </a:moveTo>
                  <a:lnTo>
                    <a:pt x="680" y="2527"/>
                  </a:lnTo>
                  <a:cubicBezTo>
                    <a:pt x="469" y="2719"/>
                    <a:pt x="307" y="2958"/>
                    <a:pt x="192" y="3226"/>
                  </a:cubicBezTo>
                  <a:cubicBezTo>
                    <a:pt x="67" y="3504"/>
                    <a:pt x="0" y="3810"/>
                    <a:pt x="0" y="4116"/>
                  </a:cubicBezTo>
                  <a:lnTo>
                    <a:pt x="0" y="4968"/>
                  </a:lnTo>
                  <a:cubicBezTo>
                    <a:pt x="0" y="4719"/>
                    <a:pt x="96" y="4480"/>
                    <a:pt x="268" y="4307"/>
                  </a:cubicBezTo>
                  <a:lnTo>
                    <a:pt x="3943" y="632"/>
                  </a:lnTo>
                  <a:lnTo>
                    <a:pt x="3321" y="1"/>
                  </a:lnTo>
                  <a:close/>
                </a:path>
              </a:pathLst>
            </a:custGeom>
            <a:solidFill>
              <a:srgbClr val="D2DB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516;p52"/>
            <p:cNvSpPr/>
            <p:nvPr/>
          </p:nvSpPr>
          <p:spPr>
            <a:xfrm>
              <a:off x="8186835" y="4374221"/>
              <a:ext cx="36738" cy="36738"/>
            </a:xfrm>
            <a:custGeom>
              <a:avLst/>
              <a:gdLst/>
              <a:ahLst/>
              <a:cxnLst/>
              <a:rect l="l" t="t" r="r" b="b"/>
              <a:pathLst>
                <a:path w="1399" h="1399" extrusionOk="0">
                  <a:moveTo>
                    <a:pt x="700" y="1"/>
                  </a:moveTo>
                  <a:cubicBezTo>
                    <a:pt x="317" y="1"/>
                    <a:pt x="1" y="317"/>
                    <a:pt x="1" y="700"/>
                  </a:cubicBezTo>
                  <a:cubicBezTo>
                    <a:pt x="1" y="1082"/>
                    <a:pt x="317" y="1398"/>
                    <a:pt x="700" y="1398"/>
                  </a:cubicBezTo>
                  <a:cubicBezTo>
                    <a:pt x="1082" y="1398"/>
                    <a:pt x="1398" y="1082"/>
                    <a:pt x="1398" y="700"/>
                  </a:cubicBezTo>
                  <a:cubicBezTo>
                    <a:pt x="1398" y="317"/>
                    <a:pt x="1082" y="1"/>
                    <a:pt x="7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9517;p52"/>
            <p:cNvSpPr/>
            <p:nvPr/>
          </p:nvSpPr>
          <p:spPr>
            <a:xfrm>
              <a:off x="8196893" y="4319285"/>
              <a:ext cx="84111" cy="79594"/>
            </a:xfrm>
            <a:custGeom>
              <a:avLst/>
              <a:gdLst/>
              <a:ahLst/>
              <a:cxnLst/>
              <a:rect l="l" t="t" r="r" b="b"/>
              <a:pathLst>
                <a:path w="3203" h="3031" extrusionOk="0">
                  <a:moveTo>
                    <a:pt x="2873" y="0"/>
                  </a:moveTo>
                  <a:cubicBezTo>
                    <a:pt x="2818" y="0"/>
                    <a:pt x="2761" y="22"/>
                    <a:pt x="2709" y="74"/>
                  </a:cubicBezTo>
                  <a:lnTo>
                    <a:pt x="154" y="2629"/>
                  </a:lnTo>
                  <a:cubicBezTo>
                    <a:pt x="1" y="2772"/>
                    <a:pt x="106" y="3031"/>
                    <a:pt x="317" y="3031"/>
                  </a:cubicBezTo>
                  <a:cubicBezTo>
                    <a:pt x="374" y="3031"/>
                    <a:pt x="441" y="3002"/>
                    <a:pt x="479" y="2954"/>
                  </a:cubicBezTo>
                  <a:lnTo>
                    <a:pt x="3035" y="399"/>
                  </a:lnTo>
                  <a:cubicBezTo>
                    <a:pt x="3203" y="231"/>
                    <a:pt x="3052" y="0"/>
                    <a:pt x="2873" y="0"/>
                  </a:cubicBezTo>
                  <a:close/>
                </a:path>
              </a:pathLst>
            </a:custGeom>
            <a:solidFill>
              <a:srgbClr val="909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18;p52"/>
            <p:cNvSpPr/>
            <p:nvPr/>
          </p:nvSpPr>
          <p:spPr>
            <a:xfrm>
              <a:off x="8243635" y="4322095"/>
              <a:ext cx="38734" cy="32063"/>
            </a:xfrm>
            <a:custGeom>
              <a:avLst/>
              <a:gdLst/>
              <a:ahLst/>
              <a:cxnLst/>
              <a:rect l="l" t="t" r="r" b="b"/>
              <a:pathLst>
                <a:path w="1475" h="1221" extrusionOk="0">
                  <a:moveTo>
                    <a:pt x="477" y="1"/>
                  </a:moveTo>
                  <a:cubicBezTo>
                    <a:pt x="286" y="1"/>
                    <a:pt x="97" y="107"/>
                    <a:pt x="1" y="292"/>
                  </a:cubicBezTo>
                  <a:lnTo>
                    <a:pt x="1" y="991"/>
                  </a:lnTo>
                  <a:cubicBezTo>
                    <a:pt x="1" y="1115"/>
                    <a:pt x="106" y="1220"/>
                    <a:pt x="240" y="1220"/>
                  </a:cubicBezTo>
                  <a:lnTo>
                    <a:pt x="939" y="1220"/>
                  </a:lnTo>
                  <a:cubicBezTo>
                    <a:pt x="1063" y="1220"/>
                    <a:pt x="1168" y="1115"/>
                    <a:pt x="1168" y="991"/>
                  </a:cubicBezTo>
                  <a:cubicBezTo>
                    <a:pt x="1475" y="991"/>
                    <a:pt x="1475" y="522"/>
                    <a:pt x="1168" y="522"/>
                  </a:cubicBezTo>
                  <a:lnTo>
                    <a:pt x="699" y="522"/>
                  </a:lnTo>
                  <a:lnTo>
                    <a:pt x="699" y="53"/>
                  </a:lnTo>
                  <a:cubicBezTo>
                    <a:pt x="629" y="17"/>
                    <a:pt x="553"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9519;p52"/>
            <p:cNvSpPr/>
            <p:nvPr/>
          </p:nvSpPr>
          <p:spPr>
            <a:xfrm>
              <a:off x="8217822" y="4319312"/>
              <a:ext cx="61291" cy="58245"/>
            </a:xfrm>
            <a:custGeom>
              <a:avLst/>
              <a:gdLst/>
              <a:ahLst/>
              <a:cxnLst/>
              <a:rect l="l" t="t" r="r" b="b"/>
              <a:pathLst>
                <a:path w="2334" h="2218" extrusionOk="0">
                  <a:moveTo>
                    <a:pt x="2075" y="1"/>
                  </a:moveTo>
                  <a:cubicBezTo>
                    <a:pt x="2015" y="1"/>
                    <a:pt x="1955" y="25"/>
                    <a:pt x="1912" y="73"/>
                  </a:cubicBezTo>
                  <a:lnTo>
                    <a:pt x="170" y="1814"/>
                  </a:lnTo>
                  <a:cubicBezTo>
                    <a:pt x="0" y="1985"/>
                    <a:pt x="156" y="2217"/>
                    <a:pt x="337" y="2217"/>
                  </a:cubicBezTo>
                  <a:cubicBezTo>
                    <a:pt x="390" y="2217"/>
                    <a:pt x="446" y="2197"/>
                    <a:pt x="496" y="2149"/>
                  </a:cubicBezTo>
                  <a:lnTo>
                    <a:pt x="2238" y="398"/>
                  </a:lnTo>
                  <a:cubicBezTo>
                    <a:pt x="2333" y="312"/>
                    <a:pt x="2333" y="159"/>
                    <a:pt x="2238" y="73"/>
                  </a:cubicBezTo>
                  <a:cubicBezTo>
                    <a:pt x="2194" y="25"/>
                    <a:pt x="2135" y="1"/>
                    <a:pt x="2075" y="1"/>
                  </a:cubicBez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666754740"/>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09" y="229241"/>
            <a:ext cx="7188918" cy="463486"/>
          </a:xfrm>
        </p:spPr>
        <p:txBody>
          <a:bodyPr/>
          <a:lstStyle/>
          <a:p>
            <a:r>
              <a:rPr lang="en-US" sz="3200" dirty="0" smtClean="0"/>
              <a:t>Codes to print data set:</a:t>
            </a:r>
            <a:endParaRPr lang="ar-EG" sz="3200" dirty="0"/>
          </a:p>
        </p:txBody>
      </p:sp>
      <p:pic>
        <p:nvPicPr>
          <p:cNvPr id="3" name="Picture 2"/>
          <p:cNvPicPr>
            <a:picLocks noChangeAspect="1"/>
          </p:cNvPicPr>
          <p:nvPr/>
        </p:nvPicPr>
        <p:blipFill rotWithShape="1">
          <a:blip r:embed="rId2"/>
          <a:srcRect t="191" r="13173" b="-1"/>
          <a:stretch/>
        </p:blipFill>
        <p:spPr>
          <a:xfrm>
            <a:off x="124301" y="841662"/>
            <a:ext cx="8951119" cy="1466999"/>
          </a:xfrm>
          <a:prstGeom prst="rect">
            <a:avLst/>
          </a:prstGeom>
        </p:spPr>
      </p:pic>
      <p:pic>
        <p:nvPicPr>
          <p:cNvPr id="4" name="Picture 3"/>
          <p:cNvPicPr>
            <a:picLocks noChangeAspect="1"/>
          </p:cNvPicPr>
          <p:nvPr/>
        </p:nvPicPr>
        <p:blipFill rotWithShape="1">
          <a:blip r:embed="rId3"/>
          <a:srcRect l="-86" t="151" r="13911" b="57181"/>
          <a:stretch/>
        </p:blipFill>
        <p:spPr>
          <a:xfrm>
            <a:off x="124301" y="2923309"/>
            <a:ext cx="4855159" cy="1996440"/>
          </a:xfrm>
          <a:prstGeom prst="rect">
            <a:avLst/>
          </a:prstGeom>
        </p:spPr>
      </p:pic>
      <p:pic>
        <p:nvPicPr>
          <p:cNvPr id="5" name="Picture 4"/>
          <p:cNvPicPr>
            <a:picLocks noChangeAspect="1"/>
          </p:cNvPicPr>
          <p:nvPr/>
        </p:nvPicPr>
        <p:blipFill rotWithShape="1">
          <a:blip r:embed="rId3"/>
          <a:srcRect t="45391" r="11364" b="-1"/>
          <a:stretch/>
        </p:blipFill>
        <p:spPr>
          <a:xfrm>
            <a:off x="5039551" y="2923309"/>
            <a:ext cx="4035869" cy="2065020"/>
          </a:xfrm>
          <a:prstGeom prst="rect">
            <a:avLst/>
          </a:prstGeom>
        </p:spPr>
      </p:pic>
      <p:sp>
        <p:nvSpPr>
          <p:cNvPr id="6" name="Rectangle 5"/>
          <p:cNvSpPr/>
          <p:nvPr/>
        </p:nvSpPr>
        <p:spPr>
          <a:xfrm>
            <a:off x="88462" y="2250862"/>
            <a:ext cx="4572000" cy="584775"/>
          </a:xfrm>
          <a:prstGeom prst="rect">
            <a:avLst/>
          </a:prstGeom>
        </p:spPr>
        <p:txBody>
          <a:bodyPr>
            <a:spAutoFit/>
          </a:bodyPr>
          <a:lstStyle/>
          <a:p>
            <a:r>
              <a:rPr lang="en-US" sz="3200" dirty="0" smtClean="0">
                <a:solidFill>
                  <a:srgbClr val="333746"/>
                </a:solidFill>
                <a:latin typeface="Golos Text Medium"/>
                <a:cs typeface="Golos Text Medium"/>
                <a:sym typeface="Golos Text Medium"/>
              </a:rPr>
              <a:t>Output:</a:t>
            </a:r>
            <a:endParaRPr lang="ar-EG" dirty="0"/>
          </a:p>
        </p:txBody>
      </p:sp>
    </p:spTree>
    <p:extLst>
      <p:ext uri="{BB962C8B-B14F-4D97-AF65-F5344CB8AC3E}">
        <p14:creationId xmlns:p14="http://schemas.microsoft.com/office/powerpoint/2010/main" val="8677471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00" y="169240"/>
            <a:ext cx="7713900" cy="707400"/>
          </a:xfrm>
        </p:spPr>
        <p:txBody>
          <a:bodyPr/>
          <a:lstStyle/>
          <a:p>
            <a:r>
              <a:rPr lang="en-US" dirty="0"/>
              <a:t>Columns Name</a:t>
            </a:r>
            <a:endParaRPr lang="ar-EG" dirty="0"/>
          </a:p>
        </p:txBody>
      </p:sp>
      <p:sp>
        <p:nvSpPr>
          <p:cNvPr id="3" name="Text Placeholder 2"/>
          <p:cNvSpPr>
            <a:spLocks noGrp="1"/>
          </p:cNvSpPr>
          <p:nvPr>
            <p:ph type="body" idx="1"/>
          </p:nvPr>
        </p:nvSpPr>
        <p:spPr>
          <a:xfrm>
            <a:off x="753200" y="823640"/>
            <a:ext cx="7713900" cy="4144940"/>
          </a:xfrm>
        </p:spPr>
        <p:txBody>
          <a:bodyPr/>
          <a:lstStyle/>
          <a:p>
            <a:pPr marL="139700" indent="0">
              <a:buNone/>
            </a:pPr>
            <a:r>
              <a:rPr lang="en-US" dirty="0" smtClean="0"/>
              <a:t>Frist -&gt; gender </a:t>
            </a:r>
            <a:r>
              <a:rPr lang="en-US" dirty="0"/>
              <a:t>its refers to the characteristics of women, men, girls and boys that are socially constructed. Percentage = (female are 52%) &amp; (male are 48</a:t>
            </a:r>
            <a:r>
              <a:rPr lang="en-US" dirty="0" smtClean="0"/>
              <a:t>%)</a:t>
            </a:r>
          </a:p>
          <a:p>
            <a:pPr marL="139700" indent="0">
              <a:buNone/>
            </a:pPr>
            <a:r>
              <a:rPr lang="en-US" dirty="0"/>
              <a:t/>
            </a:r>
            <a:br>
              <a:rPr lang="en-US" dirty="0"/>
            </a:br>
            <a:r>
              <a:rPr lang="en-US" dirty="0"/>
              <a:t>Second </a:t>
            </a:r>
            <a:r>
              <a:rPr lang="en-US" dirty="0" smtClean="0"/>
              <a:t>-&gt; race/ethnicity </a:t>
            </a:r>
            <a:r>
              <a:rPr lang="en-US" dirty="0"/>
              <a:t>they are used to categorize sections of the population.</a:t>
            </a:r>
            <a:br>
              <a:rPr lang="en-US" dirty="0"/>
            </a:br>
            <a:r>
              <a:rPr lang="en-US" dirty="0"/>
              <a:t>Race refers to dividing people into groups, often based on physical characteristics</a:t>
            </a:r>
            <a:br>
              <a:rPr lang="en-US" dirty="0"/>
            </a:br>
            <a:r>
              <a:rPr lang="en-US" dirty="0"/>
              <a:t>and they are divided into groups (A,B,C,D,E)  (group C are 32%) , (group D are 26%) , (other are 42</a:t>
            </a:r>
            <a:r>
              <a:rPr lang="en-US" dirty="0" smtClean="0"/>
              <a:t>%)</a:t>
            </a:r>
          </a:p>
          <a:p>
            <a:pPr marL="139700" indent="0">
              <a:buNone/>
            </a:pPr>
            <a:r>
              <a:rPr lang="en-US" dirty="0"/>
              <a:t/>
            </a:r>
            <a:br>
              <a:rPr lang="en-US" dirty="0"/>
            </a:br>
            <a:r>
              <a:rPr lang="en-US" dirty="0"/>
              <a:t>Third </a:t>
            </a:r>
            <a:r>
              <a:rPr lang="en-US" dirty="0" smtClean="0"/>
              <a:t>-&gt; parental </a:t>
            </a:r>
            <a:r>
              <a:rPr lang="en-US" dirty="0"/>
              <a:t>level of is important because it provides caregivers with knowledge,</a:t>
            </a:r>
            <a:br>
              <a:rPr lang="en-US" dirty="0"/>
            </a:br>
            <a:r>
              <a:rPr lang="en-US" dirty="0"/>
              <a:t>resources, and support to develop parenting skills to enhance child and family well-being  (some college are 23%) , (associate's degree are 22%) , (other are 55</a:t>
            </a:r>
            <a:r>
              <a:rPr lang="en-US" dirty="0" smtClean="0"/>
              <a:t>%)</a:t>
            </a:r>
          </a:p>
          <a:p>
            <a:pPr marL="139700" indent="0">
              <a:buNone/>
            </a:pPr>
            <a:endParaRPr lang="en-US" dirty="0" smtClean="0"/>
          </a:p>
          <a:p>
            <a:pPr marL="139700" indent="0">
              <a:buNone/>
            </a:pPr>
            <a:r>
              <a:rPr lang="en-US" dirty="0"/>
              <a:t>Fourth -&gt; </a:t>
            </a:r>
            <a:r>
              <a:rPr lang="en-US" dirty="0" smtClean="0"/>
              <a:t>lunch </a:t>
            </a:r>
            <a:r>
              <a:rPr lang="en-US" dirty="0"/>
              <a:t>school lunch is critical to student health and well-being, especially for low-income students and ensures that students have nutrition they need throughout the day to learn. (Standard are 65%) , (free/reduced are 36%)</a:t>
            </a:r>
            <a:endParaRPr lang="ar-EG" dirty="0"/>
          </a:p>
        </p:txBody>
      </p:sp>
    </p:spTree>
    <p:extLst>
      <p:ext uri="{BB962C8B-B14F-4D97-AF65-F5344CB8AC3E}">
        <p14:creationId xmlns:p14="http://schemas.microsoft.com/office/powerpoint/2010/main" val="342288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anim calcmode="lin" valueType="num">
                                      <p:cBhvr>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100" y="321640"/>
            <a:ext cx="7713900" cy="707400"/>
          </a:xfrm>
        </p:spPr>
        <p:txBody>
          <a:bodyPr/>
          <a:lstStyle/>
          <a:p>
            <a:r>
              <a:rPr lang="en-US" dirty="0"/>
              <a:t>Columns Name</a:t>
            </a:r>
            <a:endParaRPr lang="ar-EG" dirty="0"/>
          </a:p>
        </p:txBody>
      </p:sp>
      <p:sp>
        <p:nvSpPr>
          <p:cNvPr id="3" name="Text Placeholder 2"/>
          <p:cNvSpPr>
            <a:spLocks noGrp="1"/>
          </p:cNvSpPr>
          <p:nvPr>
            <p:ph type="body" idx="1"/>
          </p:nvPr>
        </p:nvSpPr>
        <p:spPr>
          <a:xfrm>
            <a:off x="715100" y="1029040"/>
            <a:ext cx="7713900" cy="3733410"/>
          </a:xfrm>
        </p:spPr>
        <p:txBody>
          <a:bodyPr/>
          <a:lstStyle/>
          <a:p>
            <a:pPr marL="139700" indent="0">
              <a:buNone/>
            </a:pPr>
            <a:r>
              <a:rPr lang="en-US" dirty="0" smtClean="0"/>
              <a:t>Fifth </a:t>
            </a:r>
            <a:r>
              <a:rPr lang="en-US" dirty="0"/>
              <a:t>-&gt; test preparation courses are important for students because they can help students build A best-fit college list</a:t>
            </a:r>
            <a:r>
              <a:rPr lang="en-US" dirty="0" smtClean="0"/>
              <a:t>. One </a:t>
            </a:r>
            <a:r>
              <a:rPr lang="en-US" dirty="0"/>
              <a:t>of the most important parts of the college preparation process is building A balanced list of target, reach, and likely colleges. Selecting the schools for this list depends on A variety of factors, one being A student’s chances of admission based on grades and test scores (none are 64%) , (completed are 36%)</a:t>
            </a:r>
            <a:br>
              <a:rPr lang="en-US" dirty="0"/>
            </a:br>
            <a:endParaRPr lang="en-US" dirty="0" smtClean="0"/>
          </a:p>
          <a:p>
            <a:pPr marL="139700" indent="0">
              <a:buNone/>
            </a:pPr>
            <a:r>
              <a:rPr lang="en-US" dirty="0" smtClean="0"/>
              <a:t>Sixth </a:t>
            </a:r>
            <a:r>
              <a:rPr lang="en-US" dirty="0"/>
              <a:t>-&gt; math score the score can be used to determine the student’s level of understanding of math concepts and skills. </a:t>
            </a:r>
            <a:br>
              <a:rPr lang="en-US" dirty="0"/>
            </a:br>
            <a:endParaRPr lang="en-US" dirty="0" smtClean="0"/>
          </a:p>
          <a:p>
            <a:pPr marL="139700" indent="0">
              <a:buNone/>
            </a:pPr>
            <a:r>
              <a:rPr lang="en-US" dirty="0" smtClean="0"/>
              <a:t>Seventh </a:t>
            </a:r>
            <a:r>
              <a:rPr lang="en-US" dirty="0"/>
              <a:t>-&gt; reading score the score can be used to determine the student’s level of understanding of reading concepts and skills.</a:t>
            </a:r>
            <a:br>
              <a:rPr lang="en-US" dirty="0"/>
            </a:br>
            <a:endParaRPr lang="en-US" dirty="0" smtClean="0"/>
          </a:p>
          <a:p>
            <a:pPr marL="139700" indent="0">
              <a:buNone/>
            </a:pPr>
            <a:r>
              <a:rPr lang="en-US" dirty="0" smtClean="0"/>
              <a:t>Eight </a:t>
            </a:r>
            <a:r>
              <a:rPr lang="en-US" dirty="0"/>
              <a:t>-&gt; writing score the score is usually based on the number of correct answers given by the student. </a:t>
            </a:r>
            <a:endParaRPr lang="ar-EG" dirty="0"/>
          </a:p>
        </p:txBody>
      </p:sp>
    </p:spTree>
    <p:extLst>
      <p:ext uri="{BB962C8B-B14F-4D97-AF65-F5344CB8AC3E}">
        <p14:creationId xmlns:p14="http://schemas.microsoft.com/office/powerpoint/2010/main" val="380557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anim calcmode="lin" valueType="num">
                                      <p:cBhvr>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anim calcmode="lin" valueType="num">
                                      <p:cBhvr>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anim calcmode="lin" valueType="num">
                                      <p:cBhvr>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1707</Words>
  <Application>Microsoft Office PowerPoint</Application>
  <PresentationFormat>On-screen Show (16:9)</PresentationFormat>
  <Paragraphs>214</Paragraphs>
  <Slides>48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Wingdings</vt:lpstr>
      <vt:lpstr>Golos Text Medium</vt:lpstr>
      <vt:lpstr>Bebas Neue</vt:lpstr>
      <vt:lpstr>Golos Text</vt:lpstr>
      <vt:lpstr>Calibri</vt:lpstr>
      <vt:lpstr>Artificial Intelligence by Slidesgo</vt:lpstr>
      <vt:lpstr>Machine Learning project</vt:lpstr>
      <vt:lpstr>Group Names: 1- Shahd Mohamed Mohamed Bakry 2- Omnia Arafa Mohamed 3- Hassan Mohamed Hassan 4- Ahmed Amin Abd Elnaby 5- Ahmed Ehab Hussein Sakr</vt:lpstr>
      <vt:lpstr>Data Exploration </vt:lpstr>
      <vt:lpstr>Explore data means : To know that the data if has missing values or has no wrong formatting or duplicated row/columns</vt:lpstr>
      <vt:lpstr>Introduction about data:</vt:lpstr>
      <vt:lpstr>What is the target of the data?</vt:lpstr>
      <vt:lpstr>Codes to print data set:</vt:lpstr>
      <vt:lpstr>Columns Name</vt:lpstr>
      <vt:lpstr>Columns Name</vt:lpstr>
      <vt:lpstr>Code of dimensions &amp; columns names :</vt:lpstr>
      <vt:lpstr>Code of types &amp; describe the data:</vt:lpstr>
      <vt:lpstr>Code of deleting the row or column:</vt:lpstr>
      <vt:lpstr>Data Visualization </vt:lpstr>
      <vt:lpstr>Code: 1- Pair plot</vt:lpstr>
      <vt:lpstr>Code: 2- Histogram</vt:lpstr>
      <vt:lpstr>Code: 3- Heat map</vt:lpstr>
      <vt:lpstr>Table of Correlation</vt:lpstr>
      <vt:lpstr>Code: 4- Scatter </vt:lpstr>
      <vt:lpstr>Before draw Pie plot we need to analyze :</vt:lpstr>
      <vt:lpstr>Outputs:</vt:lpstr>
      <vt:lpstr>Code: 5- Pie Plot </vt:lpstr>
      <vt:lpstr>Code: 5- Pie Plot </vt:lpstr>
      <vt:lpstr>Code: 5- Pie Plot </vt:lpstr>
      <vt:lpstr>Descriptive Analysis</vt:lpstr>
      <vt:lpstr>Statisics in python :</vt:lpstr>
      <vt:lpstr>Statisics in python :</vt:lpstr>
      <vt:lpstr>Get mean , median &amp; mode :</vt:lpstr>
      <vt:lpstr>Get variance &amp; Standard deviation :</vt:lpstr>
      <vt:lpstr>Code of box pot :</vt:lpstr>
      <vt:lpstr>Code of z-score :</vt:lpstr>
      <vt:lpstr>Code  to show z-score:</vt:lpstr>
      <vt:lpstr>Preprocessing &amp; Modeling</vt:lpstr>
      <vt:lpstr>Meaning of the concepts :</vt:lpstr>
      <vt:lpstr>Encoding the data: </vt:lpstr>
      <vt:lpstr>Split data into Train and test (categorical) </vt:lpstr>
      <vt:lpstr>Then we should train our model by using the dataset. We will select Support Vector Machine with linear kernel as a suitable AI technique for our dataset and get accuracy as follows : but the accuracy of it = 65% which is not good enough </vt:lpstr>
      <vt:lpstr>After split the data into train &amp; test we should know the value of error that we have in this data, we use mean absolute error to know it and get the y predict from x_test:</vt:lpstr>
      <vt:lpstr>Scaling the data: </vt:lpstr>
      <vt:lpstr>Split data into Train and test (continues) </vt:lpstr>
      <vt:lpstr>Here we use linear model because is a numerical data and get the accuracy that equal 90% which is good </vt:lpstr>
      <vt:lpstr>Model Evaluation</vt:lpstr>
      <vt:lpstr>Meanig of Model Evaluation:</vt:lpstr>
      <vt:lpstr>To determine the performance of the classification models for a given set of test data. For binary classification, confusion matrix consists from two rows and two columns. The two columns for true values while the rows for predicted values.</vt:lpstr>
      <vt:lpstr>The cell values are:  • True Positive (TP)  • False Positive (FP) (Type-I error)  • False Negative (FN) (Type-II error)  • True Negative (TN)</vt:lpstr>
      <vt:lpstr>Precision measures how often the model correctly predicts positive cases. Recall measures how often the model correctly identifies positive cases.</vt:lpstr>
      <vt:lpstr>Accuracy measures how often the model makes correct predictions  The F1 score is a weighted average of precision and recall. </vt:lpstr>
      <vt:lpstr>The ROC curve is a graphical representation of the performance of a binary classifier  And the AUC is calculated on the curve which is equal 0.50</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shahd mohamed</dc:creator>
  <cp:lastModifiedBy>shahd bakry</cp:lastModifiedBy>
  <cp:revision>33</cp:revision>
  <dcterms:modified xsi:type="dcterms:W3CDTF">2023-05-29T14:16:22Z</dcterms:modified>
</cp:coreProperties>
</file>